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275" r:id="rId3"/>
    <p:sldId id="262" r:id="rId4"/>
    <p:sldId id="264" r:id="rId5"/>
    <p:sldId id="277" r:id="rId6"/>
    <p:sldId id="278" r:id="rId7"/>
    <p:sldId id="266" r:id="rId8"/>
    <p:sldId id="267" r:id="rId9"/>
    <p:sldId id="279" r:id="rId10"/>
    <p:sldId id="280" r:id="rId11"/>
    <p:sldId id="268" r:id="rId12"/>
    <p:sldId id="270" r:id="rId13"/>
    <p:sldId id="276" r:id="rId14"/>
    <p:sldId id="281" r:id="rId15"/>
    <p:sldId id="274" r:id="rId16"/>
    <p:sldId id="282" r:id="rId17"/>
    <p:sldId id="283" r:id="rId18"/>
    <p:sldId id="261" r:id="rId19"/>
    <p:sldId id="258" r:id="rId20"/>
  </p:sldIdLst>
  <p:sldSz cx="9906000" cy="6858000" type="A4"/>
  <p:notesSz cx="6645275" cy="97758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fura Mongalo" initials="SM" lastIdx="5" clrIdx="0">
    <p:extLst>
      <p:ext uri="{19B8F6BF-5375-455C-9EA6-DF929625EA0E}">
        <p15:presenceInfo xmlns:p15="http://schemas.microsoft.com/office/powerpoint/2012/main" userId="Sefura Mongal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3" d="100"/>
          <a:sy n="83" d="100"/>
        </p:scale>
        <p:origin x="1253" y="86"/>
      </p:cViewPr>
      <p:guideLst>
        <p:guide orient="horz" pos="2160"/>
        <p:guide pos="3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79725" cy="4905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63963" y="0"/>
            <a:ext cx="2879725" cy="490538"/>
          </a:xfrm>
          <a:prstGeom prst="rect">
            <a:avLst/>
          </a:prstGeom>
        </p:spPr>
        <p:txBody>
          <a:bodyPr vert="horz" lIns="91440" tIns="45720" rIns="91440" bIns="45720" rtlCol="0"/>
          <a:lstStyle>
            <a:lvl1pPr algn="r">
              <a:defRPr sz="1200"/>
            </a:lvl1pPr>
          </a:lstStyle>
          <a:p>
            <a:fld id="{B6E10B7B-07B6-4553-8148-7B53BBBE022A}" type="datetimeFigureOut">
              <a:rPr lang="en-US" smtClean="0"/>
              <a:t>3/30/2021</a:t>
            </a:fld>
            <a:endParaRPr lang="en-US"/>
          </a:p>
        </p:txBody>
      </p:sp>
      <p:sp>
        <p:nvSpPr>
          <p:cNvPr id="4" name="Footer Placeholder 3"/>
          <p:cNvSpPr>
            <a:spLocks noGrp="1"/>
          </p:cNvSpPr>
          <p:nvPr>
            <p:ph type="ftr" sz="quarter" idx="2"/>
          </p:nvPr>
        </p:nvSpPr>
        <p:spPr>
          <a:xfrm>
            <a:off x="0" y="9285288"/>
            <a:ext cx="2879725" cy="4905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63963" y="9285288"/>
            <a:ext cx="2879725" cy="490537"/>
          </a:xfrm>
          <a:prstGeom prst="rect">
            <a:avLst/>
          </a:prstGeom>
        </p:spPr>
        <p:txBody>
          <a:bodyPr vert="horz" lIns="91440" tIns="45720" rIns="91440" bIns="45720" rtlCol="0" anchor="b"/>
          <a:lstStyle>
            <a:lvl1pPr algn="r">
              <a:defRPr sz="1200"/>
            </a:lvl1pPr>
          </a:lstStyle>
          <a:p>
            <a:fld id="{9BD8F6BE-AFC9-4854-8B3E-64E8DF786A38}" type="slidenum">
              <a:rPr lang="en-US" smtClean="0"/>
              <a:t>‹#›</a:t>
            </a:fld>
            <a:endParaRPr lang="en-US"/>
          </a:p>
        </p:txBody>
      </p:sp>
    </p:spTree>
    <p:extLst>
      <p:ext uri="{BB962C8B-B14F-4D97-AF65-F5344CB8AC3E}">
        <p14:creationId xmlns:p14="http://schemas.microsoft.com/office/powerpoint/2010/main" val="326215900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79725" cy="4905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63963" y="0"/>
            <a:ext cx="2879725" cy="490538"/>
          </a:xfrm>
          <a:prstGeom prst="rect">
            <a:avLst/>
          </a:prstGeom>
        </p:spPr>
        <p:txBody>
          <a:bodyPr vert="horz" lIns="91440" tIns="45720" rIns="91440" bIns="45720" rtlCol="0"/>
          <a:lstStyle>
            <a:lvl1pPr algn="r">
              <a:defRPr sz="1200"/>
            </a:lvl1pPr>
          </a:lstStyle>
          <a:p>
            <a:fld id="{DCF14E05-1099-40E2-8AA9-39C358F2EB51}" type="datetimeFigureOut">
              <a:rPr lang="en-US" smtClean="0"/>
              <a:t>3/30/2021</a:t>
            </a:fld>
            <a:endParaRPr lang="en-US"/>
          </a:p>
        </p:txBody>
      </p:sp>
      <p:sp>
        <p:nvSpPr>
          <p:cNvPr id="4" name="Slide Image Placeholder 3"/>
          <p:cNvSpPr>
            <a:spLocks noGrp="1" noRot="1" noChangeAspect="1"/>
          </p:cNvSpPr>
          <p:nvPr>
            <p:ph type="sldImg" idx="2"/>
          </p:nvPr>
        </p:nvSpPr>
        <p:spPr>
          <a:xfrm>
            <a:off x="939800" y="1222375"/>
            <a:ext cx="4765675" cy="32988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5163" y="4705350"/>
            <a:ext cx="5314950" cy="384810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85288"/>
            <a:ext cx="2879725" cy="4905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63963" y="9285288"/>
            <a:ext cx="2879725" cy="490537"/>
          </a:xfrm>
          <a:prstGeom prst="rect">
            <a:avLst/>
          </a:prstGeom>
        </p:spPr>
        <p:txBody>
          <a:bodyPr vert="horz" lIns="91440" tIns="45720" rIns="91440" bIns="45720" rtlCol="0" anchor="b"/>
          <a:lstStyle>
            <a:lvl1pPr algn="r">
              <a:defRPr sz="1200"/>
            </a:lvl1pPr>
          </a:lstStyle>
          <a:p>
            <a:fld id="{17BC83A2-5BDE-4EA2-8612-F2CB21CE623B}" type="slidenum">
              <a:rPr lang="en-US" smtClean="0"/>
              <a:t>‹#›</a:t>
            </a:fld>
            <a:endParaRPr lang="en-US"/>
          </a:p>
        </p:txBody>
      </p:sp>
    </p:spTree>
    <p:extLst>
      <p:ext uri="{BB962C8B-B14F-4D97-AF65-F5344CB8AC3E}">
        <p14:creationId xmlns:p14="http://schemas.microsoft.com/office/powerpoint/2010/main" val="247480612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7BC83A2-5BDE-4EA2-8612-F2CB21CE623B}" type="slidenum">
              <a:rPr lang="en-US" smtClean="0"/>
              <a:t>5</a:t>
            </a:fld>
            <a:endParaRPr lang="en-US"/>
          </a:p>
        </p:txBody>
      </p:sp>
    </p:spTree>
    <p:extLst>
      <p:ext uri="{BB962C8B-B14F-4D97-AF65-F5344CB8AC3E}">
        <p14:creationId xmlns:p14="http://schemas.microsoft.com/office/powerpoint/2010/main" val="959263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7BC83A2-5BDE-4EA2-8612-F2CB21CE623B}" type="slidenum">
              <a:rPr lang="en-US" smtClean="0"/>
              <a:t>6</a:t>
            </a:fld>
            <a:endParaRPr lang="en-US"/>
          </a:p>
        </p:txBody>
      </p:sp>
    </p:spTree>
    <p:extLst>
      <p:ext uri="{BB962C8B-B14F-4D97-AF65-F5344CB8AC3E}">
        <p14:creationId xmlns:p14="http://schemas.microsoft.com/office/powerpoint/2010/main" val="509310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60DB3B-3DCE-E34B-94CB-734D0D560880}"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1005449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0DB3B-3DCE-E34B-94CB-734D0D560880}"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411803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0DB3B-3DCE-E34B-94CB-734D0D560880}"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34503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0DB3B-3DCE-E34B-94CB-734D0D560880}"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3722516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60DB3B-3DCE-E34B-94CB-734D0D560880}"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3259364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60DB3B-3DCE-E34B-94CB-734D0D560880}"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2354266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60DB3B-3DCE-E34B-94CB-734D0D560880}" type="datetimeFigureOut">
              <a:rPr lang="en-US" smtClean="0"/>
              <a:t>3/30/2021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4289419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60DB3B-3DCE-E34B-94CB-734D0D560880}" type="datetimeFigureOut">
              <a:rPr lang="en-US" smtClean="0"/>
              <a:t>3/30/2021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436620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0DB3B-3DCE-E34B-94CB-734D0D560880}" type="datetimeFigureOut">
              <a:rPr lang="en-US" smtClean="0"/>
              <a:t>3/30/2021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2552998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60DB3B-3DCE-E34B-94CB-734D0D560880}"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4198762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60DB3B-3DCE-E34B-94CB-734D0D560880}"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4155834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0DB3B-3DCE-E34B-94CB-734D0D560880}" type="datetimeFigureOut">
              <a:rPr lang="en-US" smtClean="0"/>
              <a:t>3/30/2021</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4637F-1127-AF4D-B96F-F7789FFD66FF}" type="slidenum">
              <a:rPr lang="en-US" smtClean="0"/>
              <a:t>‹#›</a:t>
            </a:fld>
            <a:endParaRPr lang="en-US"/>
          </a:p>
        </p:txBody>
      </p:sp>
    </p:spTree>
    <p:extLst>
      <p:ext uri="{BB962C8B-B14F-4D97-AF65-F5344CB8AC3E}">
        <p14:creationId xmlns:p14="http://schemas.microsoft.com/office/powerpoint/2010/main" val="2355953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thedti.gov.za/gazette/Affidavit_EME.pdf"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3" name="Title 1"/>
          <p:cNvSpPr>
            <a:spLocks noGrp="1"/>
          </p:cNvSpPr>
          <p:nvPr>
            <p:ph type="ctrTitle"/>
          </p:nvPr>
        </p:nvSpPr>
        <p:spPr>
          <a:xfrm>
            <a:off x="1176760" y="-97321"/>
            <a:ext cx="9144000" cy="2387600"/>
          </a:xfrm>
        </p:spPr>
        <p:txBody>
          <a:bodyPr>
            <a:normAutofit/>
          </a:bodyPr>
          <a:lstStyle/>
          <a:p>
            <a:r>
              <a:rPr lang="en-US" sz="3200" b="1" u="sng" dirty="0" smtClean="0">
                <a:latin typeface="Arial" panose="020B0604020202020204" pitchFamily="34" charset="0"/>
                <a:cs typeface="Arial" panose="020B0604020202020204" pitchFamily="34" charset="0"/>
              </a:rPr>
              <a:t>NON - COMPUSORY BRIEFING SESSION</a:t>
            </a:r>
            <a:endParaRPr lang="en-US" sz="3200" b="1" u="sng" dirty="0">
              <a:latin typeface="Arial" panose="020B0604020202020204" pitchFamily="34" charset="0"/>
              <a:cs typeface="Arial" panose="020B0604020202020204" pitchFamily="34" charset="0"/>
            </a:endParaRPr>
          </a:p>
        </p:txBody>
      </p:sp>
      <p:sp>
        <p:nvSpPr>
          <p:cNvPr id="4" name="Subtitle 2"/>
          <p:cNvSpPr>
            <a:spLocks noGrp="1"/>
          </p:cNvSpPr>
          <p:nvPr>
            <p:ph type="subTitle" idx="1"/>
          </p:nvPr>
        </p:nvSpPr>
        <p:spPr>
          <a:xfrm>
            <a:off x="1524000" y="1462398"/>
            <a:ext cx="7990390" cy="1655762"/>
          </a:xfrm>
        </p:spPr>
        <p:txBody>
          <a:bodyPr>
            <a:normAutofit fontScale="77500" lnSpcReduction="20000"/>
          </a:bodyPr>
          <a:lstStyle/>
          <a:p>
            <a:r>
              <a:rPr lang="en-US" b="1" dirty="0" smtClean="0"/>
              <a:t>RFP:005/03/2021</a:t>
            </a:r>
            <a:endParaRPr lang="en-US" sz="3200" b="1" dirty="0" smtClean="0"/>
          </a:p>
          <a:p>
            <a:r>
              <a:rPr lang="en-US" sz="2800" b="1" dirty="0">
                <a:latin typeface="Arial" panose="020B0604020202020204" pitchFamily="34" charset="0"/>
                <a:cs typeface="Arial" panose="020B0604020202020204" pitchFamily="34" charset="0"/>
              </a:rPr>
              <a:t>APPOINTMENT OF SERVICE PROVIDER FOR THE PROVISION OF OFFICE ACCOMMODATION- </a:t>
            </a:r>
            <a:r>
              <a:rPr lang="en-US" sz="2800" b="1" dirty="0" smtClean="0">
                <a:latin typeface="Arial" panose="020B0604020202020204" pitchFamily="34" charset="0"/>
                <a:cs typeface="Arial" panose="020B0604020202020204" pitchFamily="34" charset="0"/>
              </a:rPr>
              <a:t>MAHIKENG </a:t>
            </a:r>
            <a:r>
              <a:rPr lang="en-US" sz="2800" b="1" dirty="0"/>
              <a:t>. (Within Mahikeng and/or surrounding areas with acceptable radius outside Mahikeng not exceeding 20km)</a:t>
            </a:r>
          </a:p>
        </p:txBody>
      </p:sp>
    </p:spTree>
    <p:extLst>
      <p:ext uri="{BB962C8B-B14F-4D97-AF65-F5344CB8AC3E}">
        <p14:creationId xmlns:p14="http://schemas.microsoft.com/office/powerpoint/2010/main" val="3674158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10</a:t>
            </a:fld>
            <a:endParaRPr lang="en-ZA" altLang="en-US" dirty="0"/>
          </a:p>
        </p:txBody>
      </p:sp>
      <p:graphicFrame>
        <p:nvGraphicFramePr>
          <p:cNvPr id="11" name="Table 10"/>
          <p:cNvGraphicFramePr>
            <a:graphicFrameLocks noGrp="1"/>
          </p:cNvGraphicFramePr>
          <p:nvPr>
            <p:extLst>
              <p:ext uri="{D42A27DB-BD31-4B8C-83A1-F6EECF244321}">
                <p14:modId xmlns:p14="http://schemas.microsoft.com/office/powerpoint/2010/main" val="3876085665"/>
              </p:ext>
            </p:extLst>
          </p:nvPr>
        </p:nvGraphicFramePr>
        <p:xfrm>
          <a:off x="353303" y="111462"/>
          <a:ext cx="9438232" cy="2486370"/>
        </p:xfrm>
        <a:graphic>
          <a:graphicData uri="http://schemas.openxmlformats.org/drawingml/2006/table">
            <a:tbl>
              <a:tblPr firstRow="1" firstCol="1" bandRow="1"/>
              <a:tblGrid>
                <a:gridCol w="6815216">
                  <a:extLst>
                    <a:ext uri="{9D8B030D-6E8A-4147-A177-3AD203B41FA5}">
                      <a16:colId xmlns:a16="http://schemas.microsoft.com/office/drawing/2014/main" val="3921572821"/>
                    </a:ext>
                  </a:extLst>
                </a:gridCol>
                <a:gridCol w="741106">
                  <a:extLst>
                    <a:ext uri="{9D8B030D-6E8A-4147-A177-3AD203B41FA5}">
                      <a16:colId xmlns:a16="http://schemas.microsoft.com/office/drawing/2014/main" val="2041708180"/>
                    </a:ext>
                  </a:extLst>
                </a:gridCol>
                <a:gridCol w="741106">
                  <a:extLst>
                    <a:ext uri="{9D8B030D-6E8A-4147-A177-3AD203B41FA5}">
                      <a16:colId xmlns:a16="http://schemas.microsoft.com/office/drawing/2014/main" val="2607716216"/>
                    </a:ext>
                  </a:extLst>
                </a:gridCol>
                <a:gridCol w="1140804">
                  <a:extLst>
                    <a:ext uri="{9D8B030D-6E8A-4147-A177-3AD203B41FA5}">
                      <a16:colId xmlns:a16="http://schemas.microsoft.com/office/drawing/2014/main" val="308759264"/>
                    </a:ext>
                  </a:extLst>
                </a:gridCol>
              </a:tblGrid>
              <a:tr h="192771">
                <a:tc gridSpan="4">
                  <a:txBody>
                    <a:bodyPr/>
                    <a:lstStyle/>
                    <a:p>
                      <a:pPr marL="0" marR="0">
                        <a:lnSpc>
                          <a:spcPct val="115000"/>
                        </a:lnSpc>
                        <a:spcBef>
                          <a:spcPts val="600"/>
                        </a:spcBef>
                        <a:spcAft>
                          <a:spcPts val="600"/>
                        </a:spcAft>
                      </a:pPr>
                      <a:r>
                        <a:rPr lang="en-US" sz="1400" b="1" u="sng" kern="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RETURNABLE DOCUMENT CHECKLIST TO QUALIFY FOR EVALUATION</a:t>
                      </a:r>
                      <a:endParaRPr lang="en-US" sz="14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5546066"/>
                  </a:ext>
                </a:extLst>
              </a:tr>
              <a:tr h="707594">
                <a:tc>
                  <a:txBody>
                    <a:bodyPr/>
                    <a:lstStyle/>
                    <a:p>
                      <a:pPr marL="0" marR="0">
                        <a:lnSpc>
                          <a:spcPct val="115000"/>
                        </a:lnSpc>
                        <a:spcBef>
                          <a:spcPts val="600"/>
                        </a:spcBef>
                        <a:spcAft>
                          <a:spcPts val="600"/>
                        </a:spcAft>
                      </a:pP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TABLE A: RE</a:t>
                      </a:r>
                      <a:r>
                        <a:rPr lang="en-US" sz="1400" b="1"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a:t>
                      </a:r>
                      <a:r>
                        <a:rPr lang="en-US" sz="1400" b="1"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b="1"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a:t>
                      </a:r>
                      <a:r>
                        <a:rPr lang="en-US" sz="1400" b="1"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a:t>
                      </a: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b="1" spc="-4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a:t>
                      </a:r>
                      <a:r>
                        <a:rPr lang="en-US" sz="1400" b="1"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a:t>
                      </a: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a:t>
                      </a:r>
                      <a:r>
                        <a:rPr lang="en-US" sz="1400" b="1"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b="1"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t>
                      </a: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a:t>
                      </a:r>
                      <a:r>
                        <a:rPr lang="en-US" sz="1400" b="1" spc="-3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 =</a:t>
                      </a:r>
                      <a:r>
                        <a:rPr lang="en-US" sz="1400" b="1"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t>
                      </a: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a:t>
                      </a:r>
                      <a:r>
                        <a:rPr lang="en-US" sz="1400" b="1"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dato</a:t>
                      </a:r>
                      <a:r>
                        <a:rPr lang="en-US" sz="1400" b="1"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a:t>
                      </a: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y</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600"/>
                        </a:spcBef>
                        <a:spcAft>
                          <a:spcPts val="600"/>
                        </a:spcAft>
                      </a:pPr>
                      <a:r>
                        <a:rPr lang="en-US" sz="1400" i="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(Failure to provide or meet below mandatory requirements will result in disqualification and the bid will not be considered for further evaluation).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gridSpan="3">
                  <a:txBody>
                    <a:bodyPr/>
                    <a:lstStyle/>
                    <a:p>
                      <a:pPr marL="0" marR="0">
                        <a:lnSpc>
                          <a:spcPct val="115000"/>
                        </a:lnSpc>
                        <a:spcBef>
                          <a:spcPts val="600"/>
                        </a:spcBef>
                        <a:spcAft>
                          <a:spcPts val="600"/>
                        </a:spcAft>
                      </a:pP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b="1"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v</a:t>
                      </a: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elope</a:t>
                      </a:r>
                      <a:r>
                        <a:rPr lang="en-US" sz="1400" b="1" spc="-5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4742657"/>
                  </a:ext>
                </a:extLst>
              </a:tr>
              <a:tr h="231540">
                <a:tc>
                  <a:txBody>
                    <a:bodyPr/>
                    <a:lstStyle/>
                    <a:p>
                      <a:pPr marL="0" marR="0" algn="just">
                        <a:lnSpc>
                          <a:spcPct val="150000"/>
                        </a:lnSpc>
                        <a:spcBef>
                          <a:spcPts val="600"/>
                        </a:spcBef>
                        <a:spcAft>
                          <a:spcPts val="600"/>
                        </a:spcAft>
                      </a:pPr>
                      <a:r>
                        <a:rPr lang="en-US" sz="1400" b="1" dirty="0">
                          <a:effectLst/>
                          <a:latin typeface="Arial" panose="020B0604020202020204" pitchFamily="34" charset="0"/>
                          <a:ea typeface="Arial" panose="020B0604020202020204" pitchFamily="34" charset="0"/>
                          <a:cs typeface="Times New Roman" panose="02020603050405020304" pitchFamily="18" charset="0"/>
                        </a:rPr>
                        <a:t>RETURNABLE DOCUMENTS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gridSpan="3">
                  <a:txBody>
                    <a:bodyPr/>
                    <a:lstStyle/>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Envelope 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3792390"/>
                  </a:ext>
                </a:extLst>
              </a:tr>
              <a:tr h="300345">
                <a:tc>
                  <a:txBody>
                    <a:bodyPr/>
                    <a:lstStyle/>
                    <a:p>
                      <a:pPr marL="0" marR="0" algn="just">
                        <a:lnSpc>
                          <a:spcPct val="115000"/>
                        </a:lnSpc>
                        <a:spcBef>
                          <a:spcPts val="600"/>
                        </a:spcBef>
                        <a:spcAft>
                          <a:spcPts val="600"/>
                        </a:spcAft>
                      </a:pPr>
                      <a:r>
                        <a:rPr lang="en-US" sz="1400" dirty="0">
                          <a:effectLst/>
                          <a:latin typeface="Arial" panose="020B0604020202020204" pitchFamily="34" charset="0"/>
                          <a:ea typeface="Arial" panose="020B0604020202020204" pitchFamily="34" charset="0"/>
                          <a:cs typeface="Times New Roman" panose="02020603050405020304" pitchFamily="18" charset="0"/>
                        </a:rPr>
                        <a:t>Detail pricing in the SBD 3.1 format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2570014"/>
                  </a:ext>
                </a:extLst>
              </a:tr>
              <a:tr h="732129">
                <a:tc>
                  <a:txBody>
                    <a:bodyPr/>
                    <a:lstStyle/>
                    <a:p>
                      <a:pPr marL="0" marR="0" algn="just">
                        <a:lnSpc>
                          <a:spcPct val="115000"/>
                        </a:lnSpc>
                        <a:spcBef>
                          <a:spcPts val="600"/>
                        </a:spcBef>
                        <a:spcAft>
                          <a:spcPts val="600"/>
                        </a:spcAft>
                      </a:pPr>
                      <a:r>
                        <a:rPr lang="en-US" sz="1400" dirty="0">
                          <a:effectLst/>
                          <a:latin typeface="Arial" panose="020B0604020202020204" pitchFamily="34" charset="0"/>
                          <a:ea typeface="Arial" panose="020B0604020202020204" pitchFamily="34" charset="0"/>
                          <a:cs typeface="Times New Roman" panose="02020603050405020304" pitchFamily="18" charset="0"/>
                        </a:rPr>
                        <a:t>Detail price sheets and supporting documents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7422723"/>
                  </a:ext>
                </a:extLst>
              </a:tr>
            </a:tbl>
          </a:graphicData>
        </a:graphic>
      </p:graphicFrame>
    </p:spTree>
    <p:extLst>
      <p:ext uri="{BB962C8B-B14F-4D97-AF65-F5344CB8AC3E}">
        <p14:creationId xmlns:p14="http://schemas.microsoft.com/office/powerpoint/2010/main" val="3667749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11</a:t>
            </a:fld>
            <a:endParaRPr lang="en-ZA" altLang="en-US" dirty="0"/>
          </a:p>
        </p:txBody>
      </p:sp>
      <p:sp>
        <p:nvSpPr>
          <p:cNvPr id="7" name="Title 1"/>
          <p:cNvSpPr txBox="1">
            <a:spLocks/>
          </p:cNvSpPr>
          <p:nvPr/>
        </p:nvSpPr>
        <p:spPr>
          <a:xfrm>
            <a:off x="266700" y="335757"/>
            <a:ext cx="9144000" cy="2387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u="sng" smtClean="0"/>
              <a:t>Stage 2 – Evaluation of Bids against Specifications and Quality</a:t>
            </a:r>
            <a:r>
              <a:rPr lang="en-US" sz="3200" smtClean="0"/>
              <a:t/>
            </a:r>
            <a:br>
              <a:rPr lang="en-US" sz="3200" smtClean="0"/>
            </a:br>
            <a:endParaRPr lang="en-US" sz="3200" dirty="0"/>
          </a:p>
        </p:txBody>
      </p:sp>
      <p:sp>
        <p:nvSpPr>
          <p:cNvPr id="8" name="Subtitle 2"/>
          <p:cNvSpPr txBox="1">
            <a:spLocks/>
          </p:cNvSpPr>
          <p:nvPr/>
        </p:nvSpPr>
        <p:spPr>
          <a:xfrm>
            <a:off x="266700" y="2815432"/>
            <a:ext cx="9144000" cy="16557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dirty="0" smtClean="0"/>
              <a:t>Scores will be tabulated to 100 points. Respondents must </a:t>
            </a:r>
            <a:r>
              <a:rPr lang="en-US" b="1" dirty="0" smtClean="0"/>
              <a:t>score 70</a:t>
            </a:r>
            <a:r>
              <a:rPr lang="en-US" dirty="0" smtClean="0"/>
              <a:t> points and above to be assessed on their financial offer and preference score.</a:t>
            </a:r>
            <a:endParaRPr lang="en-US" dirty="0"/>
          </a:p>
        </p:txBody>
      </p:sp>
    </p:spTree>
    <p:extLst>
      <p:ext uri="{BB962C8B-B14F-4D97-AF65-F5344CB8AC3E}">
        <p14:creationId xmlns:p14="http://schemas.microsoft.com/office/powerpoint/2010/main" val="4045839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12</a:t>
            </a:fld>
            <a:endParaRPr lang="en-ZA" altLang="en-US" dirty="0"/>
          </a:p>
        </p:txBody>
      </p:sp>
      <p:graphicFrame>
        <p:nvGraphicFramePr>
          <p:cNvPr id="7" name="Table 6"/>
          <p:cNvGraphicFramePr>
            <a:graphicFrameLocks noGrp="1"/>
          </p:cNvGraphicFramePr>
          <p:nvPr>
            <p:extLst>
              <p:ext uri="{D42A27DB-BD31-4B8C-83A1-F6EECF244321}">
                <p14:modId xmlns:p14="http://schemas.microsoft.com/office/powerpoint/2010/main" val="2778470523"/>
              </p:ext>
            </p:extLst>
          </p:nvPr>
        </p:nvGraphicFramePr>
        <p:xfrm>
          <a:off x="52553" y="161035"/>
          <a:ext cx="9358147" cy="5978508"/>
        </p:xfrm>
        <a:graphic>
          <a:graphicData uri="http://schemas.openxmlformats.org/drawingml/2006/table">
            <a:tbl>
              <a:tblPr firstRow="1" firstCol="1" bandRow="1"/>
              <a:tblGrid>
                <a:gridCol w="2407451">
                  <a:extLst>
                    <a:ext uri="{9D8B030D-6E8A-4147-A177-3AD203B41FA5}">
                      <a16:colId xmlns:a16="http://schemas.microsoft.com/office/drawing/2014/main" val="1197207521"/>
                    </a:ext>
                  </a:extLst>
                </a:gridCol>
                <a:gridCol w="5794775">
                  <a:extLst>
                    <a:ext uri="{9D8B030D-6E8A-4147-A177-3AD203B41FA5}">
                      <a16:colId xmlns:a16="http://schemas.microsoft.com/office/drawing/2014/main" val="2320097489"/>
                    </a:ext>
                  </a:extLst>
                </a:gridCol>
                <a:gridCol w="1155921">
                  <a:extLst>
                    <a:ext uri="{9D8B030D-6E8A-4147-A177-3AD203B41FA5}">
                      <a16:colId xmlns:a16="http://schemas.microsoft.com/office/drawing/2014/main" val="1232310568"/>
                    </a:ext>
                  </a:extLst>
                </a:gridCol>
              </a:tblGrid>
              <a:tr h="5978508">
                <a:tc>
                  <a:txBody>
                    <a:bodyPr/>
                    <a:lstStyle/>
                    <a:p>
                      <a:pPr marL="0" marR="0" algn="just">
                        <a:lnSpc>
                          <a:spcPct val="150000"/>
                        </a:lnSpc>
                        <a:spcBef>
                          <a:spcPts val="600"/>
                        </a:spcBef>
                        <a:spcAft>
                          <a:spcPts val="600"/>
                        </a:spcAft>
                      </a:pPr>
                      <a:r>
                        <a:rPr lang="en-US" sz="1200" b="1"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cs typeface="Arial" panose="020B0604020202020204" pitchFamily="34" charset="0"/>
                      </a:endParaRPr>
                    </a:p>
                    <a:p>
                      <a:pPr marL="0" marR="0" algn="just">
                        <a:lnSpc>
                          <a:spcPct val="150000"/>
                        </a:lnSpc>
                        <a:spcBef>
                          <a:spcPts val="600"/>
                        </a:spcBef>
                        <a:spcAft>
                          <a:spcPts val="600"/>
                        </a:spcAft>
                      </a:pPr>
                      <a:r>
                        <a:rPr lang="en-US" sz="1200" b="1" dirty="0" smtClean="0">
                          <a:effectLst/>
                          <a:latin typeface="Arial" panose="020B0604020202020204" pitchFamily="34" charset="0"/>
                          <a:cs typeface="Arial" panose="020B0604020202020204" pitchFamily="34" charset="0"/>
                        </a:rPr>
                        <a:t>1.	Bidders’ Experience </a:t>
                      </a:r>
                      <a:r>
                        <a:rPr lang="en-US" sz="1200" b="1"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49782" marR="49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15000"/>
                        </a:lnSpc>
                        <a:spcBef>
                          <a:spcPts val="800"/>
                        </a:spcBef>
                        <a:spcAft>
                          <a:spcPts val="1000"/>
                        </a:spcAft>
                        <a:buFont typeface="Wingdings" panose="05000000000000000000" pitchFamily="2" charset="2"/>
                        <a:buChar char=""/>
                      </a:pPr>
                      <a:r>
                        <a:rPr lang="en-US"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bidder must provide leasing experience demonstrable in property Management as a company– Company profile/reference letters/trade clients list with dates, Indicating lease experience. </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800"/>
                        </a:spcBef>
                        <a:spcAft>
                          <a:spcPts val="1000"/>
                        </a:spcAft>
                        <a:buFont typeface="Wingdings" panose="05000000000000000000" pitchFamily="2" charset="2"/>
                        <a:buChar char=""/>
                      </a:pPr>
                      <a:r>
                        <a:rPr lang="en-US"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company profile/reference letters/trade client list must provide list of current and/or previous client to demonstrate number of years in property management as per table below. </a:t>
                      </a:r>
                      <a:r>
                        <a:rPr lang="en-US" sz="1200"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(Separate table can be attached)</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800"/>
                        </a:spcBef>
                        <a:spcAft>
                          <a:spcPts val="1000"/>
                        </a:spcAft>
                        <a:buFont typeface="Wingdings" panose="05000000000000000000" pitchFamily="2" charset="2"/>
                        <a:buChar char=""/>
                      </a:pPr>
                      <a:r>
                        <a:rPr lang="en-US" sz="12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Evaluation rating 1 equals to 40</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685800" marR="0" algn="just">
                        <a:lnSpc>
                          <a:spcPct val="115000"/>
                        </a:lnSpc>
                        <a:spcBef>
                          <a:spcPts val="800"/>
                        </a:spcBef>
                        <a:spcAft>
                          <a:spcPts val="1000"/>
                        </a:spcAft>
                      </a:pPr>
                      <a:r>
                        <a:rPr lang="en-US"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(1-2 years’ experience in property management).</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800"/>
                        </a:spcBef>
                        <a:spcAft>
                          <a:spcPts val="1000"/>
                        </a:spcAft>
                        <a:buFont typeface="Wingdings" panose="05000000000000000000" pitchFamily="2" charset="2"/>
                        <a:buChar char=""/>
                      </a:pPr>
                      <a:r>
                        <a:rPr lang="en-US" sz="12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Evaluation rating 2 equals to 50</a:t>
                      </a:r>
                      <a:r>
                        <a:rPr lang="en-US"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685800" marR="0" algn="just">
                        <a:lnSpc>
                          <a:spcPct val="115000"/>
                        </a:lnSpc>
                        <a:spcBef>
                          <a:spcPts val="800"/>
                        </a:spcBef>
                        <a:spcAft>
                          <a:spcPts val="1000"/>
                        </a:spcAft>
                      </a:pPr>
                      <a:r>
                        <a:rPr lang="en-US"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(3-4 years’ experience in property management).</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800"/>
                        </a:spcBef>
                        <a:spcAft>
                          <a:spcPts val="1000"/>
                        </a:spcAft>
                        <a:buFont typeface="Wingdings" panose="05000000000000000000" pitchFamily="2" charset="2"/>
                        <a:buChar char=""/>
                      </a:pPr>
                      <a:r>
                        <a:rPr lang="en-US" sz="12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Evaluation rating 3 equals to 60</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685800" marR="0" algn="just">
                        <a:lnSpc>
                          <a:spcPct val="115000"/>
                        </a:lnSpc>
                        <a:spcBef>
                          <a:spcPts val="800"/>
                        </a:spcBef>
                        <a:spcAft>
                          <a:spcPts val="1000"/>
                        </a:spcAft>
                      </a:pPr>
                      <a:r>
                        <a:rPr lang="en-US"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(5 years’ or more; experience in property Management)</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800"/>
                        </a:spcBef>
                        <a:spcAft>
                          <a:spcPts val="1000"/>
                        </a:spcAft>
                        <a:buFont typeface="Wingdings" panose="05000000000000000000" pitchFamily="2" charset="2"/>
                        <a:buChar char=""/>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Evaluation rating 0 equals to non-allocation of points, to the bidders who:</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15000"/>
                        </a:lnSpc>
                        <a:spcBef>
                          <a:spcPts val="800"/>
                        </a:spcBef>
                        <a:spcAft>
                          <a:spcPts val="1000"/>
                        </a:spcAft>
                        <a:buFont typeface="Symbol" panose="05050102010706020507" pitchFamily="18" charset="2"/>
                        <a:buNone/>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Failed to submit the required company profile/reference letters/detailing list of clients supported by number of years of experience, </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smtClean="0">
                          <a:effectLst/>
                          <a:latin typeface="Arial" panose="020B0604020202020204" pitchFamily="34" charset="0"/>
                          <a:ea typeface="Calibri" panose="020F0502020204030204" pitchFamily="34" charset="0"/>
                        </a:rPr>
                        <a:t>Submitted irrelevant information or less than one-year experience in property management.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49782" marR="49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800"/>
                        </a:spcBef>
                        <a:spcAft>
                          <a:spcPts val="1000"/>
                        </a:spcAft>
                      </a:pPr>
                      <a:r>
                        <a:rPr lang="en-US" sz="1200" b="0" dirty="0">
                          <a:effectLst/>
                          <a:latin typeface="Arial" panose="020B0604020202020204" pitchFamily="34" charset="0"/>
                          <a:ea typeface="Calibri" panose="020F0502020204030204" pitchFamily="34" charset="0"/>
                          <a:cs typeface="Arial" panose="020B0604020202020204" pitchFamily="34" charset="0"/>
                        </a:rPr>
                        <a:t> </a:t>
                      </a:r>
                      <a:r>
                        <a:rPr lang="en-US" sz="1200" b="1" dirty="0" smtClean="0">
                          <a:effectLst/>
                          <a:latin typeface="Arial" panose="020B0604020202020204" pitchFamily="34" charset="0"/>
                          <a:ea typeface="Calibri" panose="020F0502020204030204" pitchFamily="34" charset="0"/>
                          <a:cs typeface="Arial" panose="020B0604020202020204" pitchFamily="34" charset="0"/>
                        </a:rPr>
                        <a:t>60</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49782" marR="49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0116666"/>
                  </a:ext>
                </a:extLst>
              </a:tr>
            </a:tbl>
          </a:graphicData>
        </a:graphic>
      </p:graphicFrame>
    </p:spTree>
    <p:extLst>
      <p:ext uri="{BB962C8B-B14F-4D97-AF65-F5344CB8AC3E}">
        <p14:creationId xmlns:p14="http://schemas.microsoft.com/office/powerpoint/2010/main" val="3414930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990999"/>
              </p:ext>
            </p:extLst>
          </p:nvPr>
        </p:nvGraphicFramePr>
        <p:xfrm>
          <a:off x="805759" y="1517492"/>
          <a:ext cx="8294482" cy="5257800"/>
        </p:xfrm>
        <a:graphic>
          <a:graphicData uri="http://schemas.openxmlformats.org/drawingml/2006/table">
            <a:tbl>
              <a:tblPr firstRow="1" firstCol="1" bandRow="1"/>
              <a:tblGrid>
                <a:gridCol w="3101380">
                  <a:extLst>
                    <a:ext uri="{9D8B030D-6E8A-4147-A177-3AD203B41FA5}">
                      <a16:colId xmlns:a16="http://schemas.microsoft.com/office/drawing/2014/main" val="458130162"/>
                    </a:ext>
                  </a:extLst>
                </a:gridCol>
                <a:gridCol w="4188004">
                  <a:extLst>
                    <a:ext uri="{9D8B030D-6E8A-4147-A177-3AD203B41FA5}">
                      <a16:colId xmlns:a16="http://schemas.microsoft.com/office/drawing/2014/main" val="1521863428"/>
                    </a:ext>
                  </a:extLst>
                </a:gridCol>
                <a:gridCol w="1005098">
                  <a:extLst>
                    <a:ext uri="{9D8B030D-6E8A-4147-A177-3AD203B41FA5}">
                      <a16:colId xmlns:a16="http://schemas.microsoft.com/office/drawing/2014/main" val="278684206"/>
                    </a:ext>
                  </a:extLst>
                </a:gridCol>
              </a:tblGrid>
              <a:tr h="4525963">
                <a:tc>
                  <a:txBody>
                    <a:bodyPr/>
                    <a:lstStyle/>
                    <a:p>
                      <a:pPr marL="342900" marR="0" lvl="0" indent="-342900">
                        <a:lnSpc>
                          <a:spcPct val="150000"/>
                        </a:lnSpc>
                        <a:spcBef>
                          <a:spcPts val="600"/>
                        </a:spcBef>
                        <a:spcAft>
                          <a:spcPts val="600"/>
                        </a:spcAft>
                        <a:buFont typeface="+mj-lt"/>
                        <a:buAutoNum type="arabicPeriod" startAt="3"/>
                      </a:pPr>
                      <a:r>
                        <a:rPr lang="en-US" sz="1200" b="1" dirty="0" smtClean="0">
                          <a:effectLst/>
                          <a:latin typeface="Arial" panose="020B0604020202020204" pitchFamily="34" charset="0"/>
                          <a:ea typeface="Calibri" panose="020F0502020204030204" pitchFamily="34" charset="0"/>
                        </a:rPr>
                        <a:t>Building requirements (proximity of travel)</a:t>
                      </a: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572" marR="6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15000"/>
                        </a:lnSpc>
                        <a:spcBef>
                          <a:spcPts val="800"/>
                        </a:spcBef>
                        <a:spcAft>
                          <a:spcPts val="1000"/>
                        </a:spcAft>
                        <a:buFont typeface="Symbol" panose="05050102010706020507" pitchFamily="18" charset="2"/>
                        <a:buChar char=""/>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Evaluation rating 1 equals to 10</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15000"/>
                        </a:lnSpc>
                        <a:spcBef>
                          <a:spcPts val="800"/>
                        </a:spcBef>
                        <a:spcAft>
                          <a:spcPts val="10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Suitable environment with easy access to public transport (Attach Google Map/similar map) distance to/from between </a:t>
                      </a: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2-3km</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walking distances from public transport routes.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800"/>
                        </a:spcBef>
                        <a:spcAft>
                          <a:spcPts val="1000"/>
                        </a:spcAft>
                        <a:buFont typeface="Symbol" panose="05050102010706020507" pitchFamily="18" charset="2"/>
                        <a:buChar char=""/>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Evaluation rating 2 equals to 20</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15000"/>
                        </a:lnSpc>
                        <a:spcBef>
                          <a:spcPts val="800"/>
                        </a:spcBef>
                        <a:spcAft>
                          <a:spcPts val="10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Suitable environment with easy access to public transport (Attach Google Map/similar map) distance to/from office between </a:t>
                      </a: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1- 1.99 km</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walking distances from public transport routes.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800"/>
                        </a:spcBef>
                        <a:spcAft>
                          <a:spcPts val="1000"/>
                        </a:spcAft>
                        <a:buFont typeface="Symbol" panose="05050102010706020507" pitchFamily="18" charset="2"/>
                        <a:buChar char=""/>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Evaluation rating 3 equals to 40:</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15000"/>
                        </a:lnSpc>
                        <a:spcBef>
                          <a:spcPts val="800"/>
                        </a:spcBef>
                        <a:spcAft>
                          <a:spcPts val="10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Suitable environment with easy access to public transport (Attach Google Map/similar map), distance to/from office less than </a:t>
                      </a: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1km</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walking distance from public transport routes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800"/>
                        </a:spcBef>
                      </a:pPr>
                      <a:r>
                        <a:rPr lang="en-US" sz="1200" b="1" dirty="0" smtClean="0">
                          <a:effectLst/>
                          <a:latin typeface="Arial" panose="020B0604020202020204" pitchFamily="34" charset="0"/>
                        </a:rPr>
                        <a:t>None scoring or (0) score:</a:t>
                      </a:r>
                      <a:endParaRPr lang="en-US" sz="1200" dirty="0" smtClean="0">
                        <a:effectLst/>
                      </a:endParaRPr>
                    </a:p>
                    <a:p>
                      <a:r>
                        <a:rPr lang="en-US" sz="1200" b="1" dirty="0" smtClean="0">
                          <a:effectLst/>
                          <a:latin typeface="Arial" panose="020B0604020202020204" pitchFamily="34" charset="0"/>
                          <a:ea typeface="Calibri" panose="020F0502020204030204" pitchFamily="34" charset="0"/>
                        </a:rPr>
                        <a:t>Will be allocated to bidders who did not submit a google map/similar map, or if the walking distance is greater than 3km from/to taxi route.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572" marR="6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800"/>
                        </a:spcBef>
                        <a:spcAft>
                          <a:spcPts val="1000"/>
                        </a:spcAft>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40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572" marR="6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1990387"/>
                  </a:ext>
                </a:extLst>
              </a:tr>
            </a:tbl>
          </a:graphicData>
        </a:graphic>
      </p:graphicFrame>
    </p:spTree>
    <p:extLst>
      <p:ext uri="{BB962C8B-B14F-4D97-AF65-F5344CB8AC3E}">
        <p14:creationId xmlns:p14="http://schemas.microsoft.com/office/powerpoint/2010/main" val="1417574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0291" y="822036"/>
            <a:ext cx="8321963" cy="4401205"/>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Phase 3: Compulsory </a:t>
            </a:r>
            <a:r>
              <a:rPr lang="en-US" sz="2800" b="1" dirty="0">
                <a:latin typeface="Arial" panose="020B0604020202020204" pitchFamily="34" charset="0"/>
                <a:cs typeface="Arial" panose="020B0604020202020204" pitchFamily="34" charset="0"/>
              </a:rPr>
              <a:t>Site Visits evaluation requirements</a:t>
            </a:r>
          </a:p>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This </a:t>
            </a:r>
            <a:r>
              <a:rPr lang="en-US" sz="2800" dirty="0">
                <a:latin typeface="Arial" panose="020B0604020202020204" pitchFamily="34" charset="0"/>
                <a:cs typeface="Arial" panose="020B0604020202020204" pitchFamily="34" charset="0"/>
              </a:rPr>
              <a:t>phase will only be conducted to the bidders who scored minimum of 70 and above (Phase 2).Bidders must be fully compliant or at least demonstrate the ability to fulfill the full compliance requirements during the Site Visit Evaluation in order to progress to price and BBBEE evaluation phase. (Page 23 of 72 to 33 of 72)</a:t>
            </a:r>
          </a:p>
        </p:txBody>
      </p:sp>
    </p:spTree>
    <p:extLst>
      <p:ext uri="{BB962C8B-B14F-4D97-AF65-F5344CB8AC3E}">
        <p14:creationId xmlns:p14="http://schemas.microsoft.com/office/powerpoint/2010/main" val="1053150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15</a:t>
            </a:fld>
            <a:endParaRPr lang="en-ZA" altLang="en-US" dirty="0"/>
          </a:p>
        </p:txBody>
      </p:sp>
      <p:sp>
        <p:nvSpPr>
          <p:cNvPr id="7" name="Title 1"/>
          <p:cNvSpPr txBox="1">
            <a:spLocks/>
          </p:cNvSpPr>
          <p:nvPr/>
        </p:nvSpPr>
        <p:spPr>
          <a:xfrm>
            <a:off x="266700" y="866549"/>
            <a:ext cx="9144000" cy="2387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u="sng" smtClean="0">
                <a:latin typeface="Arial" panose="020B0604020202020204" pitchFamily="34" charset="0"/>
                <a:cs typeface="Arial" panose="020B0604020202020204" pitchFamily="34" charset="0"/>
              </a:rPr>
              <a:t>Stage 3 – Price and Preference (B-BBEE)  </a:t>
            </a:r>
            <a:r>
              <a:rPr lang="en-US" sz="3200" smtClean="0">
                <a:latin typeface="Arial" panose="020B0604020202020204" pitchFamily="34" charset="0"/>
                <a:cs typeface="Arial" panose="020B0604020202020204" pitchFamily="34" charset="0"/>
              </a:rPr>
              <a:t/>
            </a:r>
            <a:br>
              <a:rPr lang="en-US" sz="3200" smtClean="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8" name="Subtitle 2"/>
          <p:cNvSpPr txBox="1">
            <a:spLocks/>
          </p:cNvSpPr>
          <p:nvPr/>
        </p:nvSpPr>
        <p:spPr>
          <a:xfrm>
            <a:off x="266700" y="3346224"/>
            <a:ext cx="9144000" cy="16557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dirty="0" smtClean="0"/>
              <a:t>Bidders who score a minimum quality threshold of </a:t>
            </a:r>
            <a:r>
              <a:rPr lang="en-US" b="1" dirty="0" smtClean="0"/>
              <a:t>70 points </a:t>
            </a:r>
            <a:r>
              <a:rPr lang="en-US" dirty="0" smtClean="0"/>
              <a:t>on functionality, will proceed to be evaluated on Price and Preferences (B-BBEE). </a:t>
            </a:r>
            <a:endParaRPr lang="en-US" dirty="0"/>
          </a:p>
        </p:txBody>
      </p:sp>
    </p:spTree>
    <p:extLst>
      <p:ext uri="{BB962C8B-B14F-4D97-AF65-F5344CB8AC3E}">
        <p14:creationId xmlns:p14="http://schemas.microsoft.com/office/powerpoint/2010/main" val="3626407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Stage 3- Price and Preference (B-BBEE)</a:t>
            </a:r>
            <a:endParaRPr lang="en-US" dirty="0"/>
          </a:p>
        </p:txBody>
      </p:sp>
      <p:sp>
        <p:nvSpPr>
          <p:cNvPr id="3" name="Content Placeholder 2"/>
          <p:cNvSpPr>
            <a:spLocks noGrp="1"/>
          </p:cNvSpPr>
          <p:nvPr>
            <p:ph idx="1"/>
          </p:nvPr>
        </p:nvSpPr>
        <p:spPr/>
        <p:txBody>
          <a:bodyPr/>
          <a:lstStyle/>
          <a:p>
            <a:r>
              <a:rPr lang="en-US" dirty="0" smtClean="0"/>
              <a:t>Bidders should provide us pricing for e.g. Office space, Packing. A detail pricing schedule is from page 34 to 43 of the TOR.</a:t>
            </a:r>
          </a:p>
          <a:p>
            <a:r>
              <a:rPr lang="en-US" dirty="0" smtClean="0"/>
              <a:t>Packing- Packing will be evaluated as per ANNEXURE A.</a:t>
            </a:r>
          </a:p>
          <a:p>
            <a:r>
              <a:rPr lang="en-US" dirty="0" smtClean="0"/>
              <a:t>Bidders should take note of the following on packing:</a:t>
            </a:r>
          </a:p>
          <a:p>
            <a:endParaRPr lang="en-US" dirty="0"/>
          </a:p>
          <a:p>
            <a:endParaRPr lang="en-US" dirty="0" smtClean="0"/>
          </a:p>
          <a:p>
            <a:endParaRPr lang="en-US" dirty="0"/>
          </a:p>
          <a:p>
            <a:pPr marL="0" indent="0">
              <a:buNone/>
            </a:pPr>
            <a:endParaRPr lang="en-US" dirty="0" smtClean="0"/>
          </a:p>
          <a:p>
            <a:endParaRPr lang="en-US" dirty="0"/>
          </a:p>
          <a:p>
            <a:endParaRPr lang="en-US" dirty="0" smtClean="0"/>
          </a:p>
          <a:p>
            <a:endParaRPr lang="en-US" dirty="0"/>
          </a:p>
          <a:p>
            <a:pPr marL="0" indent="0">
              <a:buNone/>
            </a:pPr>
            <a:endParaRPr lang="en-US" dirty="0" smtClean="0"/>
          </a:p>
        </p:txBody>
      </p:sp>
    </p:spTree>
    <p:extLst>
      <p:ext uri="{BB962C8B-B14F-4D97-AF65-F5344CB8AC3E}">
        <p14:creationId xmlns:p14="http://schemas.microsoft.com/office/powerpoint/2010/main" val="492474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3-Price and Preference (B-BBEE)</a:t>
            </a:r>
            <a:endParaRPr lang="en-US" dirty="0"/>
          </a:p>
        </p:txBody>
      </p:sp>
      <p:sp>
        <p:nvSpPr>
          <p:cNvPr id="3" name="Content Placeholder 2"/>
          <p:cNvSpPr>
            <a:spLocks noGrp="1"/>
          </p:cNvSpPr>
          <p:nvPr>
            <p:ph idx="1"/>
          </p:nvPr>
        </p:nvSpPr>
        <p:spPr/>
        <p:txBody>
          <a:bodyPr>
            <a:normAutofit fontScale="62500" lnSpcReduction="20000"/>
          </a:bodyPr>
          <a:lstStyle/>
          <a:p>
            <a:r>
              <a:rPr lang="en-US" dirty="0"/>
              <a:t>The formula in Annexure A will be used to calculate the parking for price comparison where a bidder would have proposed for different types of parking </a:t>
            </a:r>
            <a:r>
              <a:rPr lang="en-US" dirty="0" smtClean="0"/>
              <a:t>i.e. </a:t>
            </a:r>
            <a:r>
              <a:rPr lang="en-US" dirty="0"/>
              <a:t>15 basement, 7 shade-net and 20 covered </a:t>
            </a:r>
            <a:r>
              <a:rPr lang="en-US" dirty="0" smtClean="0"/>
              <a:t>parking </a:t>
            </a:r>
            <a:r>
              <a:rPr lang="en-US" dirty="0"/>
              <a:t>to add up to a total of 42 parking as per </a:t>
            </a:r>
            <a:r>
              <a:rPr lang="en-US" b="1" dirty="0"/>
              <a:t>Table 1.</a:t>
            </a:r>
            <a:r>
              <a:rPr lang="en-US" dirty="0"/>
              <a:t> This is to ensure that different parking types offered between service providers are fairly evaluated in a consistent manner.  Therefore, the SIU has decided on the following weighting system for the parking types to be compared with each other:</a:t>
            </a:r>
          </a:p>
          <a:p>
            <a:pPr lvl="0"/>
            <a:r>
              <a:rPr lang="en-US" dirty="0"/>
              <a:t>Basement parking – this is considered to be the safest (considering weather, i.e. hail) and most convenient parking with regards to the cleanliness and therefore the price will not be weighted higher</a:t>
            </a:r>
          </a:p>
          <a:p>
            <a:pPr lvl="0"/>
            <a:r>
              <a:rPr lang="en-US" dirty="0"/>
              <a:t>Covered parking is less ideal than basement and therefore would carry a 10% increased weighting for evaluation purposes only</a:t>
            </a:r>
          </a:p>
          <a:p>
            <a:pPr lvl="0"/>
            <a:r>
              <a:rPr lang="en-US" dirty="0"/>
              <a:t>Shade net parking is even less ideal from a safety and convenience point of view, and would carry a further 10% increased weighting, the total weighting being 20%, for evaluation purposes only.</a:t>
            </a:r>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1725404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120" y="1732634"/>
            <a:ext cx="8915400" cy="4769721"/>
          </a:xfrm>
        </p:spPr>
        <p:txBody>
          <a:bodyPr>
            <a:normAutofit/>
          </a:bodyPr>
          <a:lstStyle/>
          <a:p>
            <a:pPr>
              <a:buFont typeface="Arial" panose="020B0604020202020204" pitchFamily="34" charset="0"/>
              <a:buChar char="•"/>
            </a:pPr>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4" name="Title 1"/>
          <p:cNvSpPr>
            <a:spLocks noGrp="1"/>
          </p:cNvSpPr>
          <p:nvPr>
            <p:ph type="title"/>
          </p:nvPr>
        </p:nvSpPr>
        <p:spPr>
          <a:xfrm>
            <a:off x="0" y="38289"/>
            <a:ext cx="10515600" cy="513708"/>
          </a:xfrm>
        </p:spPr>
        <p:txBody>
          <a:bodyPr>
            <a:normAutofit fontScale="90000"/>
          </a:bodyPr>
          <a:lstStyle/>
          <a:p>
            <a:r>
              <a:rPr lang="en-US" sz="3600" b="1" u="heavy" dirty="0"/>
              <a:t>Award/Objective </a:t>
            </a:r>
            <a:r>
              <a:rPr lang="en-US" sz="3600" b="1" u="heavy" dirty="0" smtClean="0"/>
              <a:t>Criteria</a:t>
            </a:r>
            <a:endParaRPr lang="en-US" dirty="0"/>
          </a:p>
        </p:txBody>
      </p:sp>
      <p:sp>
        <p:nvSpPr>
          <p:cNvPr id="5" name="Content Placeholder 2"/>
          <p:cNvSpPr txBox="1">
            <a:spLocks/>
          </p:cNvSpPr>
          <p:nvPr/>
        </p:nvSpPr>
        <p:spPr>
          <a:xfrm>
            <a:off x="-2806" y="551996"/>
            <a:ext cx="5870206" cy="53637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300" b="1" u="heavy" dirty="0" smtClean="0">
                <a:latin typeface="Arial" panose="020B0604020202020204" pitchFamily="34" charset="0"/>
                <a:cs typeface="Arial" panose="020B0604020202020204" pitchFamily="34" charset="0"/>
              </a:rPr>
              <a:t>Bidders who fail to meet below award/objective criteria will not be considered for appointment. </a:t>
            </a:r>
          </a:p>
          <a:p>
            <a:endParaRPr lang="en-US" sz="1300" dirty="0" smtClean="0">
              <a:latin typeface="Arial" panose="020B0604020202020204" pitchFamily="34" charset="0"/>
              <a:cs typeface="Arial" panose="020B0604020202020204" pitchFamily="34" charset="0"/>
            </a:endParaRPr>
          </a:p>
          <a:p>
            <a:pPr marL="0" indent="0" algn="just">
              <a:buNone/>
            </a:pPr>
            <a:r>
              <a:rPr lang="en-US" sz="1300" dirty="0">
                <a:latin typeface="Arial" panose="020B0604020202020204" pitchFamily="34" charset="0"/>
                <a:cs typeface="Arial" panose="020B0604020202020204" pitchFamily="34" charset="0"/>
              </a:rPr>
              <a:t>a)	Bidder should provide proof of ownership of the relevant building/property, (If the bidder is still in a process of registration or transfers of the property from one owner to the other during the closing, evaluation and adjudication process, the SIU will only afford the respective bidder at least three months to provide such proof before the award can take place,  </a:t>
            </a:r>
          </a:p>
          <a:p>
            <a:pPr marL="0" indent="0" algn="just">
              <a:buNone/>
            </a:pPr>
            <a:r>
              <a:rPr lang="en-US" sz="1300" dirty="0">
                <a:latin typeface="Arial" panose="020B0604020202020204" pitchFamily="34" charset="0"/>
                <a:cs typeface="Arial" panose="020B0604020202020204" pitchFamily="34" charset="0"/>
              </a:rPr>
              <a:t>b)	Such proof of ownership must confirm that the building is registered in the name of the bidder or the financial institution as indicated on Table A on mandatory;</a:t>
            </a:r>
          </a:p>
          <a:p>
            <a:pPr marL="0" indent="0" algn="just">
              <a:buNone/>
            </a:pPr>
            <a:r>
              <a:rPr lang="en-US" sz="1300" dirty="0">
                <a:latin typeface="Arial" panose="020B0604020202020204" pitchFamily="34" charset="0"/>
                <a:cs typeface="Arial" panose="020B0604020202020204" pitchFamily="34" charset="0"/>
              </a:rPr>
              <a:t>c)	Bid will only be awarded to the bidder who passes SIU’s Internal Integrity Unit screening and/or State Security Agency vetting; failure to pass could result in SIU not awarding the bid to a bidder irrespective of the points scored after the final evaluation;</a:t>
            </a:r>
          </a:p>
          <a:p>
            <a:pPr marL="0" indent="0" algn="just">
              <a:buNone/>
            </a:pPr>
            <a:r>
              <a:rPr lang="en-US" sz="1300" dirty="0">
                <a:latin typeface="Arial" panose="020B0604020202020204" pitchFamily="34" charset="0"/>
                <a:cs typeface="Arial" panose="020B0604020202020204" pitchFamily="34" charset="0"/>
              </a:rPr>
              <a:t>d)	SIU requires last three (3) years Audited Financial Statement (AFS), If Audited Financial Statements are not available, the bidder should provide justifiable reasons and provide the SIU with a copy of the latest Unaudited AFS/ Management Accounts signed off by the directors/members/ management " certifying accuracy and completeness of the said AFS. </a:t>
            </a:r>
          </a:p>
          <a:p>
            <a:pPr marL="0" indent="0" algn="just">
              <a:buNone/>
            </a:pPr>
            <a:r>
              <a:rPr lang="en-US" sz="1300" dirty="0">
                <a:latin typeface="Arial" panose="020B0604020202020204" pitchFamily="34" charset="0"/>
                <a:cs typeface="Arial" panose="020B0604020202020204" pitchFamily="34" charset="0"/>
              </a:rPr>
              <a:t>e)	The SIU reserves the right not to award a bid if the bidding entity's financial statements and/or supporting financial information creates doubt to the SIU, in its sole discretion, that the bidder would not be able to meet its short and longer term financial </a:t>
            </a:r>
            <a:r>
              <a:rPr lang="en-US" sz="1300" dirty="0" smtClean="0">
                <a:latin typeface="Arial" panose="020B0604020202020204" pitchFamily="34" charset="0"/>
                <a:cs typeface="Arial" panose="020B0604020202020204" pitchFamily="34" charset="0"/>
              </a:rPr>
              <a:t>commitments.</a:t>
            </a:r>
          </a:p>
          <a:p>
            <a:pPr marL="0" indent="0">
              <a:buNone/>
            </a:pPr>
            <a:r>
              <a:rPr lang="en-US" sz="1300" dirty="0" smtClean="0">
                <a:latin typeface="Arial" panose="020B0604020202020204" pitchFamily="34" charset="0"/>
                <a:cs typeface="Arial" panose="020B0604020202020204" pitchFamily="34" charset="0"/>
              </a:rPr>
              <a:t>f)	SIU </a:t>
            </a:r>
            <a:r>
              <a:rPr lang="en-US" sz="1300" dirty="0">
                <a:latin typeface="Arial" panose="020B0604020202020204" pitchFamily="34" charset="0"/>
                <a:cs typeface="Arial" panose="020B0604020202020204" pitchFamily="34" charset="0"/>
              </a:rPr>
              <a:t>reserves the right to screen the bidder in terms of its own Internal Integrity Unit (IIU) before appointment, should such screening results have a negative outcome, the SIU reserves the right not to award the bid to the subjected/recommended/highest scoring bidder.</a:t>
            </a:r>
          </a:p>
          <a:p>
            <a:endParaRPr lang="en-US" sz="1300" dirty="0"/>
          </a:p>
        </p:txBody>
      </p:sp>
      <p:sp>
        <p:nvSpPr>
          <p:cNvPr id="6" name="Content Placeholder 3"/>
          <p:cNvSpPr txBox="1">
            <a:spLocks/>
          </p:cNvSpPr>
          <p:nvPr/>
        </p:nvSpPr>
        <p:spPr>
          <a:xfrm>
            <a:off x="6041571" y="551996"/>
            <a:ext cx="3864429" cy="435133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pPr marL="0" indent="0" algn="just">
              <a:buNone/>
            </a:pPr>
            <a:r>
              <a:rPr lang="en-US" sz="1400" dirty="0">
                <a:latin typeface="Arial" panose="020B0604020202020204" pitchFamily="34" charset="0"/>
                <a:cs typeface="Arial" panose="020B0604020202020204" pitchFamily="34" charset="0"/>
              </a:rPr>
              <a:t>h)	For the purposes of tenant installation/allowance and/or renovations, the bidders shall submit a proposal showing the building designs and core installations as well as miscellaneous installation items such as sound proofing as required by the SIU.</a:t>
            </a:r>
          </a:p>
          <a:p>
            <a:pPr marL="0" indent="0" algn="just">
              <a:buNone/>
            </a:pPr>
            <a:r>
              <a:rPr lang="en-US" sz="1400" dirty="0">
                <a:latin typeface="Arial" panose="020B0604020202020204" pitchFamily="34" charset="0"/>
                <a:cs typeface="Arial" panose="020B0604020202020204" pitchFamily="34" charset="0"/>
              </a:rPr>
              <a:t>i)	The SIU may decide to either appoint the successful bidder with the  required services; or its own suppliers to provide security cameras, access control, IT hardware requirements and telephone systems</a:t>
            </a:r>
          </a:p>
          <a:p>
            <a:pPr marL="0" indent="0" algn="just">
              <a:buNone/>
            </a:pPr>
            <a:r>
              <a:rPr lang="en-US" sz="1400" dirty="0">
                <a:latin typeface="Arial" panose="020B0604020202020204" pitchFamily="34" charset="0"/>
                <a:cs typeface="Arial" panose="020B0604020202020204" pitchFamily="34" charset="0"/>
              </a:rPr>
              <a:t>j)	The recommended bidder will be required to provide a certificate from an architect registered with the SACAP certifying the floor area that is offered and that the measurement of such floor area accordance with the SAPOA </a:t>
            </a:r>
            <a:r>
              <a:rPr lang="en-US" sz="1400" dirty="0" smtClean="0">
                <a:latin typeface="Arial" panose="020B0604020202020204" pitchFamily="34" charset="0"/>
                <a:cs typeface="Arial" panose="020B0604020202020204" pitchFamily="34" charset="0"/>
              </a:rPr>
              <a:t>MoMFA</a:t>
            </a:r>
            <a:r>
              <a:rPr lang="en-US" sz="1800" dirty="0" smtClean="0">
                <a:latin typeface="Arial" panose="020B0604020202020204" pitchFamily="34" charset="0"/>
                <a:cs typeface="Arial" panose="020B0604020202020204" pitchFamily="34" charset="0"/>
              </a:rPr>
              <a:t>.</a:t>
            </a:r>
          </a:p>
          <a:p>
            <a:pPr algn="just"/>
            <a:endParaRPr lang="en-US" sz="1800" dirty="0"/>
          </a:p>
        </p:txBody>
      </p:sp>
    </p:spTree>
    <p:extLst>
      <p:ext uri="{BB962C8B-B14F-4D97-AF65-F5344CB8AC3E}">
        <p14:creationId xmlns:p14="http://schemas.microsoft.com/office/powerpoint/2010/main" val="3624229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3" name="Rectangle 2"/>
          <p:cNvSpPr/>
          <p:nvPr/>
        </p:nvSpPr>
        <p:spPr>
          <a:xfrm>
            <a:off x="285762" y="968005"/>
            <a:ext cx="9611366" cy="1323439"/>
          </a:xfrm>
          <a:prstGeom prst="rect">
            <a:avLst/>
          </a:prstGeom>
        </p:spPr>
        <p:txBody>
          <a:bodyPr wrap="square">
            <a:spAutoFit/>
          </a:bodyPr>
          <a:lstStyle/>
          <a:p>
            <a:pPr algn="ctr"/>
            <a:r>
              <a:rPr lang="en-US" sz="8000" b="1" dirty="0">
                <a:latin typeface="Arial" panose="020B0604020202020204" pitchFamily="34" charset="0"/>
                <a:cs typeface="Arial" panose="020B0604020202020204" pitchFamily="34" charset="0"/>
              </a:rPr>
              <a:t>THANK YOU</a:t>
            </a:r>
          </a:p>
        </p:txBody>
      </p:sp>
      <p:cxnSp>
        <p:nvCxnSpPr>
          <p:cNvPr id="8" name="Straight Connector 7"/>
          <p:cNvCxnSpPr/>
          <p:nvPr/>
        </p:nvCxnSpPr>
        <p:spPr>
          <a:xfrm>
            <a:off x="2560320" y="2133600"/>
            <a:ext cx="503936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116" y="2532906"/>
            <a:ext cx="506576" cy="5072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6364" y="2532906"/>
            <a:ext cx="507226" cy="5072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524325" y="2273784"/>
            <a:ext cx="3600249" cy="830997"/>
          </a:xfrm>
          <a:prstGeom prst="rect">
            <a:avLst/>
          </a:prstGeom>
          <a:noFill/>
        </p:spPr>
        <p:txBody>
          <a:bodyPr wrap="square" rtlCol="0">
            <a:spAutoFit/>
          </a:bodyPr>
          <a:lstStyle/>
          <a:p>
            <a:r>
              <a:rPr lang="en-US" sz="1600" dirty="0" smtClean="0">
                <a:latin typeface="Arial"/>
                <a:cs typeface="Arial"/>
              </a:rPr>
              <a:t>Hotline: 0800 037 774    </a:t>
            </a:r>
          </a:p>
          <a:p>
            <a:r>
              <a:rPr lang="en-US" sz="1600" dirty="0" smtClean="0">
                <a:latin typeface="Arial"/>
                <a:cs typeface="Arial"/>
              </a:rPr>
              <a:t>Website: https://www.siu.org.za </a:t>
            </a:r>
          </a:p>
          <a:p>
            <a:r>
              <a:rPr lang="en-US" sz="1600" dirty="0" smtClean="0">
                <a:latin typeface="Arial"/>
                <a:cs typeface="Arial"/>
              </a:rPr>
              <a:t>E-mail: info@siu.org.za </a:t>
            </a:r>
            <a:endParaRPr lang="en-US" sz="1600" dirty="0">
              <a:latin typeface="Arial"/>
              <a:cs typeface="Arial"/>
            </a:endParaRPr>
          </a:p>
        </p:txBody>
      </p:sp>
      <p:sp>
        <p:nvSpPr>
          <p:cNvPr id="10" name="TextBox 9"/>
          <p:cNvSpPr txBox="1"/>
          <p:nvPr/>
        </p:nvSpPr>
        <p:spPr>
          <a:xfrm>
            <a:off x="6626364" y="2224769"/>
            <a:ext cx="1144766" cy="369332"/>
          </a:xfrm>
          <a:prstGeom prst="rect">
            <a:avLst/>
          </a:prstGeom>
          <a:noFill/>
        </p:spPr>
        <p:txBody>
          <a:bodyPr wrap="square" rtlCol="0">
            <a:spAutoFit/>
          </a:bodyPr>
          <a:lstStyle/>
          <a:p>
            <a:r>
              <a:rPr lang="en-US" dirty="0" smtClean="0"/>
              <a:t>Follow Us</a:t>
            </a:r>
            <a:endParaRPr lang="en-US" dirty="0"/>
          </a:p>
        </p:txBody>
      </p:sp>
      <p:sp>
        <p:nvSpPr>
          <p:cNvPr id="14" name="TextBox 13"/>
          <p:cNvSpPr txBox="1"/>
          <p:nvPr/>
        </p:nvSpPr>
        <p:spPr>
          <a:xfrm>
            <a:off x="6731139" y="3015344"/>
            <a:ext cx="1144766" cy="276999"/>
          </a:xfrm>
          <a:prstGeom prst="rect">
            <a:avLst/>
          </a:prstGeom>
          <a:noFill/>
        </p:spPr>
        <p:txBody>
          <a:bodyPr wrap="square" rtlCol="0">
            <a:spAutoFit/>
          </a:bodyPr>
          <a:lstStyle/>
          <a:p>
            <a:r>
              <a:rPr lang="en-US" sz="1200" b="1" dirty="0" smtClean="0"/>
              <a:t>@RSASIU</a:t>
            </a:r>
            <a:endParaRPr lang="en-US" sz="1200" b="1" dirty="0"/>
          </a:p>
        </p:txBody>
      </p:sp>
      <p:cxnSp>
        <p:nvCxnSpPr>
          <p:cNvPr id="13" name="Straight Connector 12"/>
          <p:cNvCxnSpPr/>
          <p:nvPr/>
        </p:nvCxnSpPr>
        <p:spPr>
          <a:xfrm>
            <a:off x="6702564" y="3040132"/>
            <a:ext cx="86854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22370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2</a:t>
            </a:fld>
            <a:endParaRPr lang="en-ZA" altLang="en-US" dirty="0"/>
          </a:p>
        </p:txBody>
      </p:sp>
      <p:sp>
        <p:nvSpPr>
          <p:cNvPr id="7" name="Title 1"/>
          <p:cNvSpPr txBox="1">
            <a:spLocks/>
          </p:cNvSpPr>
          <p:nvPr/>
        </p:nvSpPr>
        <p:spPr>
          <a:xfrm>
            <a:off x="266700" y="-355600"/>
            <a:ext cx="9144000" cy="2387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u="sng" dirty="0" smtClean="0"/>
              <a:t>DURATION OF THE CONTRACT</a:t>
            </a:r>
            <a:endParaRPr lang="en-US" sz="4800" u="sng" dirty="0"/>
          </a:p>
        </p:txBody>
      </p:sp>
      <p:sp>
        <p:nvSpPr>
          <p:cNvPr id="8" name="Subtitle 2"/>
          <p:cNvSpPr txBox="1">
            <a:spLocks/>
          </p:cNvSpPr>
          <p:nvPr/>
        </p:nvSpPr>
        <p:spPr>
          <a:xfrm>
            <a:off x="428952" y="2060009"/>
            <a:ext cx="9144000" cy="16557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800" b="1" dirty="0"/>
              <a:t>FIVE (5) YEARS WITH  RENEWAL OPTION OF THREE (3) YEARS.</a:t>
            </a:r>
            <a:endParaRPr lang="en-US" sz="4800" dirty="0" smtClean="0"/>
          </a:p>
          <a:p>
            <a:endParaRPr lang="en-US" sz="4800" dirty="0"/>
          </a:p>
        </p:txBody>
      </p:sp>
    </p:spTree>
    <p:extLst>
      <p:ext uri="{BB962C8B-B14F-4D97-AF65-F5344CB8AC3E}">
        <p14:creationId xmlns:p14="http://schemas.microsoft.com/office/powerpoint/2010/main" val="1231551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3</a:t>
            </a:fld>
            <a:endParaRPr lang="en-ZA" altLang="en-US" dirty="0"/>
          </a:p>
        </p:txBody>
      </p:sp>
      <p:sp>
        <p:nvSpPr>
          <p:cNvPr id="7" name="Title 1"/>
          <p:cNvSpPr txBox="1">
            <a:spLocks/>
          </p:cNvSpPr>
          <p:nvPr/>
        </p:nvSpPr>
        <p:spPr>
          <a:xfrm>
            <a:off x="609600" y="1029766"/>
            <a:ext cx="9144000" cy="145217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1" u="sng" dirty="0" smtClean="0">
                <a:cs typeface="Arial" panose="020B0604020202020204" pitchFamily="34" charset="0"/>
              </a:rPr>
              <a:t>CLOSING DATE BID</a:t>
            </a:r>
            <a:endParaRPr lang="en-US" sz="4800" b="1" u="sng" dirty="0">
              <a:cs typeface="Arial" panose="020B0604020202020204" pitchFamily="34" charset="0"/>
            </a:endParaRPr>
          </a:p>
        </p:txBody>
      </p:sp>
      <p:sp>
        <p:nvSpPr>
          <p:cNvPr id="8" name="Subtitle 2"/>
          <p:cNvSpPr txBox="1">
            <a:spLocks/>
          </p:cNvSpPr>
          <p:nvPr/>
        </p:nvSpPr>
        <p:spPr>
          <a:xfrm>
            <a:off x="266700" y="3022987"/>
            <a:ext cx="9144000" cy="1655762"/>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dirty="0" smtClean="0">
                <a:latin typeface="Arial" panose="020B0604020202020204" pitchFamily="34" charset="0"/>
                <a:cs typeface="Arial" panose="020B0604020202020204" pitchFamily="34" charset="0"/>
              </a:rPr>
              <a:t>                   </a:t>
            </a:r>
            <a:r>
              <a:rPr lang="en-US" altLang="en-US" b="1" dirty="0" smtClean="0">
                <a:latin typeface="Arial" panose="020B0604020202020204" pitchFamily="34" charset="0"/>
                <a:cs typeface="Arial" panose="020B0604020202020204" pitchFamily="34" charset="0"/>
              </a:rPr>
              <a:t>Closing Date:     </a:t>
            </a:r>
            <a:r>
              <a:rPr lang="en-US" altLang="en-US" dirty="0" smtClean="0">
                <a:latin typeface="Arial" panose="020B0604020202020204" pitchFamily="34" charset="0"/>
                <a:cs typeface="Arial" panose="020B0604020202020204" pitchFamily="34" charset="0"/>
              </a:rPr>
              <a:t>16 APRIL 2021</a:t>
            </a:r>
          </a:p>
          <a:p>
            <a:pPr marL="0" indent="0">
              <a:buNone/>
            </a:pPr>
            <a:r>
              <a:rPr lang="en-US" altLang="en-US" b="1" dirty="0" smtClean="0">
                <a:latin typeface="Arial" panose="020B0604020202020204" pitchFamily="34" charset="0"/>
                <a:cs typeface="Arial" panose="020B0604020202020204" pitchFamily="34" charset="0"/>
              </a:rPr>
              <a:t>		</a:t>
            </a:r>
            <a:r>
              <a:rPr lang="en-US" altLang="en-US" b="1" dirty="0" smtClean="0">
                <a:latin typeface="Arial" panose="020B0604020202020204" pitchFamily="34" charset="0"/>
                <a:cs typeface="Arial" panose="020B0604020202020204" pitchFamily="34" charset="0"/>
              </a:rPr>
              <a:t>	Time</a:t>
            </a:r>
            <a:r>
              <a:rPr lang="en-US" altLang="en-US" dirty="0" smtClean="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:13:H00</a:t>
            </a:r>
          </a:p>
          <a:p>
            <a:pPr marL="0" indent="0">
              <a:buNone/>
            </a:pPr>
            <a:r>
              <a:rPr lang="en-US" altLang="en-US" dirty="0" smtClean="0">
                <a:latin typeface="Arial" panose="020B0604020202020204" pitchFamily="34" charset="0"/>
                <a:cs typeface="Arial" panose="020B0604020202020204" pitchFamily="34" charset="0"/>
              </a:rPr>
              <a:t>                    </a:t>
            </a:r>
            <a:r>
              <a:rPr lang="en-US" altLang="en-US" b="1" dirty="0" smtClean="0">
                <a:latin typeface="Arial" panose="020B0604020202020204" pitchFamily="34" charset="0"/>
                <a:cs typeface="Arial" panose="020B0604020202020204" pitchFamily="34" charset="0"/>
              </a:rPr>
              <a:t>Date </a:t>
            </a:r>
            <a:r>
              <a:rPr lang="en-US" altLang="en-US" b="1" dirty="0" smtClean="0">
                <a:latin typeface="Arial" panose="020B0604020202020204" pitchFamily="34" charset="0"/>
                <a:cs typeface="Arial" panose="020B0604020202020204" pitchFamily="34" charset="0"/>
              </a:rPr>
              <a:t>of Closing for Questions</a:t>
            </a:r>
            <a:r>
              <a:rPr lang="en-US" altLang="en-US" dirty="0" smtClean="0">
                <a:latin typeface="Arial" panose="020B0604020202020204" pitchFamily="34" charset="0"/>
                <a:cs typeface="Arial" panose="020B0604020202020204" pitchFamily="34" charset="0"/>
              </a:rPr>
              <a:t>: 06 APRIL 2021</a:t>
            </a:r>
          </a:p>
          <a:p>
            <a:pPr marL="0" indent="0">
              <a:buNone/>
            </a:pPr>
            <a:r>
              <a:rPr lang="en-US" altLang="en-US" dirty="0" smtClean="0">
                <a:latin typeface="Arial" panose="020B0604020202020204" pitchFamily="34" charset="0"/>
                <a:cs typeface="Arial" panose="020B0604020202020204" pitchFamily="34" charset="0"/>
              </a:rPr>
              <a:t>                    </a:t>
            </a:r>
            <a:r>
              <a:rPr lang="en-US" altLang="en-US" b="1" dirty="0" smtClean="0">
                <a:latin typeface="Arial" panose="020B0604020202020204" pitchFamily="34" charset="0"/>
                <a:cs typeface="Arial" panose="020B0604020202020204" pitchFamily="34" charset="0"/>
              </a:rPr>
              <a:t>Date </a:t>
            </a:r>
            <a:r>
              <a:rPr lang="en-US" altLang="en-US" b="1" dirty="0" smtClean="0">
                <a:latin typeface="Arial" panose="020B0604020202020204" pitchFamily="34" charset="0"/>
                <a:cs typeface="Arial" panose="020B0604020202020204" pitchFamily="34" charset="0"/>
              </a:rPr>
              <a:t>for publishing answers: </a:t>
            </a:r>
            <a:r>
              <a:rPr lang="en-US" altLang="en-US" dirty="0" smtClean="0">
                <a:latin typeface="Arial" panose="020B0604020202020204" pitchFamily="34" charset="0"/>
                <a:cs typeface="Arial" panose="020B0604020202020204" pitchFamily="34" charset="0"/>
              </a:rPr>
              <a:t>09 APRIL 2021</a:t>
            </a:r>
          </a:p>
          <a:p>
            <a:pPr marL="0" indent="0">
              <a:buNone/>
            </a:pPr>
            <a:r>
              <a:rPr lang="en-US" altLang="en-US" dirty="0" smtClean="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 </a:t>
            </a:r>
            <a:r>
              <a:rPr lang="en-US" altLang="en-US" b="1" dirty="0" smtClean="0">
                <a:latin typeface="Arial" panose="020B0604020202020204" pitchFamily="34" charset="0"/>
                <a:cs typeface="Arial" panose="020B0604020202020204" pitchFamily="34" charset="0"/>
              </a:rPr>
              <a:t>E-mail </a:t>
            </a:r>
            <a:r>
              <a:rPr lang="en-US" altLang="en-US" b="1" dirty="0" smtClean="0">
                <a:latin typeface="Arial" panose="020B0604020202020204" pitchFamily="34" charset="0"/>
                <a:cs typeface="Arial" panose="020B0604020202020204" pitchFamily="34" charset="0"/>
              </a:rPr>
              <a:t>address</a:t>
            </a:r>
            <a:r>
              <a:rPr lang="en-US" altLang="en-US" dirty="0" smtClean="0">
                <a:latin typeface="Arial" panose="020B0604020202020204" pitchFamily="34" charset="0"/>
                <a:cs typeface="Arial" panose="020B0604020202020204" pitchFamily="34" charset="0"/>
              </a:rPr>
              <a:t>: scm@siu.org.za</a:t>
            </a:r>
          </a:p>
          <a:p>
            <a:pPr marL="0" indent="0">
              <a:buNone/>
            </a:pPr>
            <a:endParaRPr lang="en-US" dirty="0"/>
          </a:p>
        </p:txBody>
      </p:sp>
    </p:spTree>
    <p:extLst>
      <p:ext uri="{BB962C8B-B14F-4D97-AF65-F5344CB8AC3E}">
        <p14:creationId xmlns:p14="http://schemas.microsoft.com/office/powerpoint/2010/main" val="4179970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4</a:t>
            </a:fld>
            <a:endParaRPr lang="en-ZA" altLang="en-US" dirty="0"/>
          </a:p>
        </p:txBody>
      </p:sp>
      <p:sp>
        <p:nvSpPr>
          <p:cNvPr id="7" name="Title 1"/>
          <p:cNvSpPr>
            <a:spLocks noGrp="1"/>
          </p:cNvSpPr>
          <p:nvPr>
            <p:ph type="title"/>
          </p:nvPr>
        </p:nvSpPr>
        <p:spPr>
          <a:xfrm>
            <a:off x="-421822" y="-308998"/>
            <a:ext cx="10967357" cy="1325563"/>
          </a:xfrm>
        </p:spPr>
        <p:txBody>
          <a:bodyPr>
            <a:normAutofit/>
          </a:bodyPr>
          <a:lstStyle/>
          <a:p>
            <a:r>
              <a:rPr lang="en-US" sz="3200" u="sng" dirty="0">
                <a:latin typeface="Arial" panose="020B0604020202020204" pitchFamily="34" charset="0"/>
                <a:cs typeface="Arial" panose="020B0604020202020204" pitchFamily="34" charset="0"/>
              </a:rPr>
              <a:t>SCOPE OF WORK/ TERMS OF REFERENCE (TOR)</a:t>
            </a:r>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1242598565"/>
              </p:ext>
            </p:extLst>
          </p:nvPr>
        </p:nvGraphicFramePr>
        <p:xfrm>
          <a:off x="480290" y="803086"/>
          <a:ext cx="4812145" cy="5950115"/>
        </p:xfrm>
        <a:graphic>
          <a:graphicData uri="http://schemas.openxmlformats.org/drawingml/2006/table">
            <a:tbl>
              <a:tblPr firstRow="1" firstCol="1" bandRow="1"/>
              <a:tblGrid>
                <a:gridCol w="4086894">
                  <a:extLst>
                    <a:ext uri="{9D8B030D-6E8A-4147-A177-3AD203B41FA5}">
                      <a16:colId xmlns:a16="http://schemas.microsoft.com/office/drawing/2014/main" val="2738860098"/>
                    </a:ext>
                  </a:extLst>
                </a:gridCol>
                <a:gridCol w="725251">
                  <a:extLst>
                    <a:ext uri="{9D8B030D-6E8A-4147-A177-3AD203B41FA5}">
                      <a16:colId xmlns:a16="http://schemas.microsoft.com/office/drawing/2014/main" val="1968019976"/>
                    </a:ext>
                  </a:extLst>
                </a:gridCol>
              </a:tblGrid>
              <a:tr h="154550">
                <a:tc>
                  <a:txBody>
                    <a:bodyPr/>
                    <a:lstStyle/>
                    <a:p>
                      <a:pPr marL="0" marR="0">
                        <a:lnSpc>
                          <a:spcPct val="115000"/>
                        </a:lnSpc>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MAHIKENG OFFICE TOTAL SPACE REQUIRED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844.00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a:noFill/>
                    </a:lnL>
                    <a:lnR>
                      <a:noFill/>
                    </a:lnR>
                    <a:lnT>
                      <a:noFill/>
                    </a:lnT>
                    <a:lnB>
                      <a:noFill/>
                    </a:lnB>
                  </a:tcPr>
                </a:tc>
                <a:extLst>
                  <a:ext uri="{0D108BD9-81ED-4DB2-BD59-A6C34878D82A}">
                    <a16:rowId xmlns:a16="http://schemas.microsoft.com/office/drawing/2014/main" val="2661633152"/>
                  </a:ext>
                </a:extLst>
              </a:tr>
              <a:tr h="154550">
                <a:tc>
                  <a:txBody>
                    <a:bodyPr/>
                    <a:lstStyle/>
                    <a:p>
                      <a:pPr marL="0" marR="0">
                        <a:lnSpc>
                          <a:spcPct val="115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Head count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a:noFill/>
                    </a:lnL>
                    <a:lnR>
                      <a:noFill/>
                    </a:lnR>
                    <a:lnT>
                      <a:noFill/>
                    </a:lnT>
                    <a:lnB>
                      <a:noFill/>
                    </a:lnB>
                  </a:tcPr>
                </a:tc>
                <a:extLst>
                  <a:ext uri="{0D108BD9-81ED-4DB2-BD59-A6C34878D82A}">
                    <a16:rowId xmlns:a16="http://schemas.microsoft.com/office/drawing/2014/main" val="304974310"/>
                  </a:ext>
                </a:extLst>
              </a:tr>
              <a:tr h="155507">
                <a:tc>
                  <a:txBody>
                    <a:bodyPr/>
                    <a:lstStyle/>
                    <a:p>
                      <a:pPr>
                        <a:lnSpc>
                          <a:spcPct val="115000"/>
                        </a:lnSpc>
                      </a:pPr>
                      <a:endParaRPr lang="en-US" sz="1000" dirty="0">
                        <a:effectLst/>
                        <a:latin typeface="Calibri" panose="020F0502020204030204" pitchFamily="34" charset="0"/>
                        <a:cs typeface="Times New Roman" panose="02020603050405020304" pitchFamily="18" charset="0"/>
                      </a:endParaRPr>
                    </a:p>
                  </a:txBody>
                  <a:tcPr marL="34268" marR="342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Calibri" panose="020F0502020204030204" pitchFamily="34" charset="0"/>
                        <a:cs typeface="Times New Roman" panose="02020603050405020304" pitchFamily="18" charset="0"/>
                      </a:endParaRPr>
                    </a:p>
                  </a:txBody>
                  <a:tcPr marL="34268" marR="34268"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0011602"/>
                  </a:ext>
                </a:extLst>
              </a:tr>
              <a:tr h="154550">
                <a:tc>
                  <a:txBody>
                    <a:bodyPr/>
                    <a:lstStyle/>
                    <a:p>
                      <a:pPr marL="0" marR="0">
                        <a:lnSpc>
                          <a:spcPct val="115000"/>
                        </a:lnSpc>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REQUIREMENTS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SIZE m²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8041059"/>
                  </a:ext>
                </a:extLst>
              </a:tr>
              <a:tr h="154550">
                <a:tc>
                  <a:txBody>
                    <a:bodyPr/>
                    <a:lstStyle/>
                    <a:p>
                      <a:pPr marL="0" marR="0">
                        <a:lnSpc>
                          <a:spcPct val="115000"/>
                        </a:lnSpc>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office space needed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445164670"/>
                  </a:ext>
                </a:extLst>
              </a:tr>
              <a:tr h="319754">
                <a:tc>
                  <a:txBody>
                    <a:bodyPr/>
                    <a:lstStyle/>
                    <a:p>
                      <a:pPr marL="0" marR="0">
                        <a:lnSpc>
                          <a:spcPct val="115000"/>
                        </a:lnSpc>
                        <a:spcBef>
                          <a:spcPts val="0"/>
                        </a:spcBef>
                        <a:spcAft>
                          <a:spcPts val="0"/>
                        </a:spcAft>
                      </a:pPr>
                      <a:r>
                        <a:rPr lang="en-US" sz="1000" b="1" dirty="0">
                          <a:effectLst/>
                          <a:latin typeface="Arial" panose="020B0604020202020204" pitchFamily="34" charset="0"/>
                          <a:ea typeface="Times New Roman" panose="02020603050405020304" pitchFamily="18" charset="0"/>
                          <a:cs typeface="Times New Roman" panose="02020603050405020304" pitchFamily="18" charset="0"/>
                        </a:rPr>
                        <a:t>Parking: Basement, covered and shade-net parking,  including disabled parking &amp;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visitors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539532577"/>
                  </a:ext>
                </a:extLst>
              </a:tr>
              <a:tr h="154550">
                <a:tc>
                  <a:txBody>
                    <a:bodyPr/>
                    <a:lstStyle/>
                    <a:p>
                      <a:pPr marL="0" marR="0">
                        <a:lnSpc>
                          <a:spcPct val="115000"/>
                        </a:lnSpc>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Additional space required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444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591746091"/>
                  </a:ext>
                </a:extLst>
              </a:tr>
              <a:tr h="154550">
                <a:tc>
                  <a:txBody>
                    <a:bodyPr/>
                    <a:lstStyle/>
                    <a:p>
                      <a:pPr marL="0" marR="0">
                        <a:lnSpc>
                          <a:spcPct val="115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Cafeteria / food court / Dining area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8485408"/>
                  </a:ext>
                </a:extLst>
              </a:tr>
              <a:tr h="319754">
                <a:tc>
                  <a:txBody>
                    <a:bodyPr/>
                    <a:lstStyle/>
                    <a:p>
                      <a:pPr marL="0" marR="0">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 Kitchens (Cold and Hot water geyser with a hydroboil for tea and coffee station)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6395275"/>
                  </a:ext>
                </a:extLst>
              </a:tr>
              <a:tr h="319754">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Toilets (Cold and Hot water)</a:t>
                      </a: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 female toilets including 4 washbasins @ ±18m2  each (x2</a:t>
                      </a: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1899486"/>
                  </a:ext>
                </a:extLst>
              </a:tr>
              <a:tr h="319754">
                <a:tc>
                  <a:txBody>
                    <a:bodyPr/>
                    <a:lstStyle/>
                    <a:p>
                      <a:pPr marL="0" marR="0">
                        <a:lnSpc>
                          <a:spcPct val="115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Toilets (Cold and Hot water)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 male toilets including 4 urinals and washbasins ±18m2  each (x2)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6173700"/>
                  </a:ext>
                </a:extLst>
              </a:tr>
              <a:tr h="154550">
                <a:tc>
                  <a:txBody>
                    <a:bodyPr/>
                    <a:lstStyle/>
                    <a:p>
                      <a:pPr marL="0" marR="0">
                        <a:lnSpc>
                          <a:spcPct val="115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General Boardrooms A (6-8 seater)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7728327"/>
                  </a:ext>
                </a:extLst>
              </a:tr>
              <a:tr h="154550">
                <a:tc>
                  <a:txBody>
                    <a:bodyPr/>
                    <a:lstStyle/>
                    <a:p>
                      <a:pPr marL="0" marR="0">
                        <a:lnSpc>
                          <a:spcPct val="115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General Boardrooms B (10-12 seater)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6774595"/>
                  </a:ext>
                </a:extLst>
              </a:tr>
              <a:tr h="154550">
                <a:tc>
                  <a:txBody>
                    <a:bodyPr/>
                    <a:lstStyle/>
                    <a:p>
                      <a:pPr marL="0" marR="0">
                        <a:lnSpc>
                          <a:spcPct val="115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General Boardrooms C (30 seater)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7265947"/>
                  </a:ext>
                </a:extLst>
              </a:tr>
              <a:tr h="154550">
                <a:tc>
                  <a:txBody>
                    <a:bodyPr/>
                    <a:lstStyle/>
                    <a:p>
                      <a:pPr marL="0" marR="0">
                        <a:lnSpc>
                          <a:spcPct val="115000"/>
                        </a:lnSpc>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Stationary / Utilities / Consumables store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972015"/>
                  </a:ext>
                </a:extLst>
              </a:tr>
              <a:tr h="484958">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Document Storage/Archive facility, with counter for receiving and dispatching;  incorporating copy/scanning machine room/area, bulk shredding room/area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3129713"/>
                  </a:ext>
                </a:extLst>
              </a:tr>
              <a:tr h="154550">
                <a:tc>
                  <a:txBody>
                    <a:bodyPr/>
                    <a:lstStyle/>
                    <a:p>
                      <a:pPr marL="0" marR="0">
                        <a:lnSpc>
                          <a:spcPct val="115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Facilities store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988708"/>
                  </a:ext>
                </a:extLst>
              </a:tr>
              <a:tr h="154550">
                <a:tc>
                  <a:txBody>
                    <a:bodyPr/>
                    <a:lstStyle/>
                    <a:p>
                      <a:pPr marL="0" marR="0">
                        <a:lnSpc>
                          <a:spcPct val="115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Reception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95458"/>
                  </a:ext>
                </a:extLst>
              </a:tr>
              <a:tr h="154550">
                <a:tc>
                  <a:txBody>
                    <a:bodyPr/>
                    <a:lstStyle/>
                    <a:p>
                      <a:pPr marL="0" marR="0">
                        <a:lnSpc>
                          <a:spcPct val="115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Reception waiting area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7209320"/>
                  </a:ext>
                </a:extLst>
              </a:tr>
              <a:tr h="154550">
                <a:tc>
                  <a:txBody>
                    <a:bodyPr/>
                    <a:lstStyle/>
                    <a:p>
                      <a:pPr marL="0" marR="0">
                        <a:lnSpc>
                          <a:spcPct val="115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Security Control Centre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1940315"/>
                  </a:ext>
                </a:extLst>
              </a:tr>
              <a:tr h="319754">
                <a:tc>
                  <a:txBody>
                    <a:bodyPr/>
                    <a:lstStyle/>
                    <a:p>
                      <a:pPr marL="0" marR="0">
                        <a:lnSpc>
                          <a:spcPct val="115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Server room.  Secure fireproof room with raised floor and a 24000 BTU Air conditioner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4214739"/>
                  </a:ext>
                </a:extLst>
              </a:tr>
              <a:tr h="319754">
                <a:tc>
                  <a:txBody>
                    <a:bodyPr/>
                    <a:lstStyle/>
                    <a:p>
                      <a:pPr marL="0" marR="0">
                        <a:lnSpc>
                          <a:spcPct val="115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Back-up Generator with the load capacity to accommodate the space required and the maintenance thereof.</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0746770"/>
                  </a:ext>
                </a:extLst>
              </a:tr>
              <a:tr h="319754">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Back-up water tanks to accommodate in the event of water supply interruptions.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dirty="0">
                        <a:effectLst/>
                        <a:latin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1580086"/>
                  </a:ext>
                </a:extLst>
              </a:tr>
              <a:tr h="77275">
                <a:tc>
                  <a:txBody>
                    <a:bodyPr/>
                    <a:lstStyle/>
                    <a:p>
                      <a:pPr marL="0" marR="0">
                        <a:lnSpc>
                          <a:spcPct val="115000"/>
                        </a:lnSpc>
                        <a:spcBef>
                          <a:spcPts val="0"/>
                        </a:spcBef>
                        <a:spcAft>
                          <a:spcPts val="0"/>
                        </a:spcAft>
                      </a:pPr>
                      <a:r>
                        <a:rPr lang="en-US"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1349517"/>
                  </a:ext>
                </a:extLst>
              </a:tr>
              <a:tr h="254165">
                <a:tc gridSpan="2">
                  <a:txBody>
                    <a:bodyPr/>
                    <a:lstStyle/>
                    <a:p>
                      <a:pPr marL="0" marR="0" algn="r">
                        <a:lnSpc>
                          <a:spcPct val="115000"/>
                        </a:lnSpc>
                        <a:spcBef>
                          <a:spcPts val="0"/>
                        </a:spcBef>
                        <a:spcAft>
                          <a:spcPts val="0"/>
                        </a:spcAft>
                      </a:pPr>
                      <a:r>
                        <a:rPr lang="en-US" sz="5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4268" marR="3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78970286"/>
                  </a:ext>
                </a:extLst>
              </a:tr>
            </a:tbl>
          </a:graphicData>
        </a:graphic>
      </p:graphicFrame>
      <p:sp>
        <p:nvSpPr>
          <p:cNvPr id="9" name="Content Placeholder 3"/>
          <p:cNvSpPr txBox="1">
            <a:spLocks/>
          </p:cNvSpPr>
          <p:nvPr/>
        </p:nvSpPr>
        <p:spPr>
          <a:xfrm>
            <a:off x="5486400" y="838200"/>
            <a:ext cx="4114800" cy="5338763"/>
          </a:xfrm>
          <a:prstGeom prst="rect">
            <a:avLst/>
          </a:prstGeom>
        </p:spPr>
        <p:txBody>
          <a:bodyPr>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nSpc>
                <a:spcPct val="115000"/>
              </a:lnSpc>
              <a:spcBef>
                <a:spcPts val="0"/>
              </a:spcBef>
              <a:buNone/>
            </a:pPr>
            <a:r>
              <a:rPr lang="en-US" sz="1900" b="1" dirty="0">
                <a:solidFill>
                  <a:srgbClr val="000000"/>
                </a:solidFill>
                <a:latin typeface="Arial" panose="020B0604020202020204" pitchFamily="34" charset="0"/>
                <a:ea typeface="Times New Roman" panose="02020603050405020304" pitchFamily="18" charset="0"/>
                <a:cs typeface="Arial" panose="020B0604020202020204" pitchFamily="34" charset="0"/>
              </a:rPr>
              <a:t>N/B: This m</a:t>
            </a:r>
            <a:r>
              <a:rPr lang="en-US" sz="1900" b="1"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2 </a:t>
            </a:r>
            <a:r>
              <a:rPr lang="en-US" sz="1900" b="1" dirty="0">
                <a:solidFill>
                  <a:srgbClr val="000000"/>
                </a:solidFill>
                <a:latin typeface="Arial" panose="020B0604020202020204" pitchFamily="34" charset="0"/>
                <a:ea typeface="Times New Roman" panose="02020603050405020304" pitchFamily="18" charset="0"/>
                <a:cs typeface="Arial" panose="020B0604020202020204" pitchFamily="34" charset="0"/>
              </a:rPr>
              <a:t>and other requirements as indicated above are approximate sizes, if the office space that will be offered are different in layout and size, it must be indicated as such on the proposal and also on how above will be implemented according to SIU’s requirements. </a:t>
            </a:r>
            <a:endParaRPr lang="en-US" sz="19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15000"/>
              </a:lnSpc>
              <a:spcBef>
                <a:spcPts val="0"/>
              </a:spcBef>
              <a:buNone/>
            </a:pPr>
            <a:r>
              <a:rPr lang="en-US" sz="19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19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15000"/>
              </a:lnSpc>
              <a:spcBef>
                <a:spcPts val="0"/>
              </a:spcBef>
              <a:buNone/>
            </a:pPr>
            <a:r>
              <a:rPr lang="en-US" sz="19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Should </a:t>
            </a:r>
            <a:r>
              <a:rPr lang="en-US" sz="1900" dirty="0">
                <a:solidFill>
                  <a:prstClr val="black"/>
                </a:solidFill>
                <a:latin typeface="Arial" panose="020B0604020202020204" pitchFamily="34" charset="0"/>
                <a:ea typeface="Times New Roman" panose="02020603050405020304" pitchFamily="18" charset="0"/>
                <a:cs typeface="Arial" panose="020B0604020202020204" pitchFamily="34" charset="0"/>
              </a:rPr>
              <a:t>a bidder submit a bid for office space smaller than the square </a:t>
            </a:r>
            <a:r>
              <a:rPr lang="en-US" sz="1900" dirty="0" err="1">
                <a:solidFill>
                  <a:prstClr val="black"/>
                </a:solidFill>
                <a:latin typeface="Arial" panose="020B0604020202020204" pitchFamily="34" charset="0"/>
                <a:ea typeface="Times New Roman" panose="02020603050405020304" pitchFamily="18" charset="0"/>
                <a:cs typeface="Arial" panose="020B0604020202020204" pitchFamily="34" charset="0"/>
              </a:rPr>
              <a:t>meterage</a:t>
            </a:r>
            <a:r>
              <a:rPr lang="en-US" sz="1900" dirty="0">
                <a:solidFill>
                  <a:prstClr val="black"/>
                </a:solidFill>
                <a:latin typeface="Arial" panose="020B0604020202020204" pitchFamily="34" charset="0"/>
                <a:ea typeface="Times New Roman" panose="02020603050405020304" pitchFamily="18" charset="0"/>
                <a:cs typeface="Arial" panose="020B0604020202020204" pitchFamily="34" charset="0"/>
              </a:rPr>
              <a:t> required by the SIU in terms of this tender, the SIU will only </a:t>
            </a:r>
            <a:r>
              <a:rPr lang="en-US" sz="1900" dirty="0">
                <a:solidFill>
                  <a:srgbClr val="000000"/>
                </a:solidFill>
                <a:latin typeface="Arial" panose="020B0604020202020204" pitchFamily="34" charset="0"/>
                <a:ea typeface="Times New Roman" panose="02020603050405020304" pitchFamily="18" charset="0"/>
                <a:cs typeface="Arial" panose="020B0604020202020204" pitchFamily="34" charset="0"/>
              </a:rPr>
              <a:t>consider bids putting forward office space which is not more than 10% smaller (e.g. not less than 720 m2)  than the stipulated requirements of the SIU. </a:t>
            </a:r>
            <a:endParaRPr lang="en-US" sz="19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15000"/>
              </a:lnSpc>
              <a:spcBef>
                <a:spcPts val="0"/>
              </a:spcBef>
              <a:buNone/>
            </a:pPr>
            <a:r>
              <a:rPr lang="en-US" sz="1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19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15000"/>
              </a:lnSpc>
              <a:spcBef>
                <a:spcPts val="0"/>
              </a:spcBef>
              <a:buNone/>
            </a:pPr>
            <a:r>
              <a:rPr lang="en-US" sz="19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Any </a:t>
            </a:r>
            <a:r>
              <a:rPr lang="en-US" sz="1900" dirty="0">
                <a:solidFill>
                  <a:srgbClr val="000000"/>
                </a:solidFill>
                <a:latin typeface="Arial" panose="020B0604020202020204" pitchFamily="34" charset="0"/>
                <a:ea typeface="Times New Roman" panose="02020603050405020304" pitchFamily="18" charset="0"/>
                <a:cs typeface="Arial" panose="020B0604020202020204" pitchFamily="34" charset="0"/>
              </a:rPr>
              <a:t>indication by the SIU that it would consider a bid for office space of a size within 10% of the space required by the SIU, should in no way create an expectation that a decision has been made that such a bid has been successful.</a:t>
            </a:r>
            <a:endParaRPr lang="en-US" sz="19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15000"/>
              </a:lnSpc>
              <a:spcBef>
                <a:spcPts val="0"/>
              </a:spcBef>
              <a:buNone/>
            </a:pPr>
            <a:r>
              <a:rPr lang="en-US" sz="1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19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15000"/>
              </a:lnSpc>
              <a:spcBef>
                <a:spcPts val="0"/>
              </a:spcBef>
              <a:buNone/>
            </a:pPr>
            <a:r>
              <a:rPr lang="en-US" sz="19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Should </a:t>
            </a:r>
            <a:r>
              <a:rPr lang="en-US" sz="1900" dirty="0">
                <a:solidFill>
                  <a:srgbClr val="000000"/>
                </a:solidFill>
                <a:latin typeface="Arial" panose="020B0604020202020204" pitchFamily="34" charset="0"/>
                <a:ea typeface="Times New Roman" panose="02020603050405020304" pitchFamily="18" charset="0"/>
                <a:cs typeface="Arial" panose="020B0604020202020204" pitchFamily="34" charset="0"/>
              </a:rPr>
              <a:t>a bidder submit a bid for office space larger than the square </a:t>
            </a:r>
            <a:r>
              <a:rPr lang="en-US" sz="1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meterage</a:t>
            </a:r>
            <a:r>
              <a:rPr lang="en-US" sz="1900" dirty="0">
                <a:solidFill>
                  <a:srgbClr val="000000"/>
                </a:solidFill>
                <a:latin typeface="Arial" panose="020B0604020202020204" pitchFamily="34" charset="0"/>
                <a:ea typeface="Times New Roman" panose="02020603050405020304" pitchFamily="18" charset="0"/>
                <a:cs typeface="Arial" panose="020B0604020202020204" pitchFamily="34" charset="0"/>
              </a:rPr>
              <a:t> required by the SIU in terms of this tender, the SIU will consider such bid, but will do its evaluation of such a bid as if the office space put forward is the required size as contained in the advertisement of the SIU. </a:t>
            </a:r>
            <a:r>
              <a:rPr lang="en-US" sz="1900" dirty="0">
                <a:solidFill>
                  <a:prstClr val="black"/>
                </a:solidFill>
                <a:latin typeface="Arial" panose="020B0604020202020204" pitchFamily="34" charset="0"/>
                <a:ea typeface="Calibri" panose="020F0502020204030204" pitchFamily="34" charset="0"/>
                <a:cs typeface="Arial" panose="020B0604020202020204" pitchFamily="34" charset="0"/>
              </a:rPr>
              <a:t>This means that the SIU will use 844m2 for all qualifying bids in order to ensure fairness and consistency of evaluation between all bidders.</a:t>
            </a:r>
            <a:r>
              <a:rPr lang="en-US" sz="1900" dirty="0">
                <a:solidFill>
                  <a:srgbClr val="000000"/>
                </a:solidFill>
                <a:latin typeface="Arial" panose="020B0604020202020204" pitchFamily="34" charset="0"/>
                <a:ea typeface="Times New Roman" panose="02020603050405020304" pitchFamily="18" charset="0"/>
                <a:cs typeface="Arial" panose="020B0604020202020204" pitchFamily="34" charset="0"/>
              </a:rPr>
              <a:t> The SIU will not ultimately contract for the use of office space in excess of the stipulated requirement and will not pay for such</a:t>
            </a:r>
            <a:r>
              <a:rPr lang="en-US" sz="1900" b="1"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19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marR="0" indent="0">
              <a:lnSpc>
                <a:spcPct val="170000"/>
              </a:lnSpc>
              <a:spcBef>
                <a:spcPts val="0"/>
              </a:spcBef>
              <a:spcAft>
                <a:spcPts val="0"/>
              </a:spcAft>
              <a:buNone/>
            </a:pP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4400" dirty="0" smtClean="0">
                <a:latin typeface="Arial" panose="020B0604020202020204" pitchFamily="34" charset="0"/>
                <a:ea typeface="Calibri" panose="020F0502020204030204" pitchFamily="34" charset="0"/>
                <a:cs typeface="Times New Roman" panose="02020603050405020304" pitchFamily="18" charset="0"/>
              </a:rPr>
              <a:t> </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514350" lvl="0" indent="-514350" algn="just">
              <a:lnSpc>
                <a:spcPct val="150000"/>
              </a:lnSpc>
              <a:spcBef>
                <a:spcPts val="0"/>
              </a:spcBef>
              <a:spcAft>
                <a:spcPts val="1000"/>
              </a:spcAft>
              <a:buAutoNum type="alphaUcParenR" startAt="6"/>
            </a:pP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42377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5</a:t>
            </a:fld>
            <a:endParaRPr lang="en-ZA" altLang="en-US" dirty="0"/>
          </a:p>
        </p:txBody>
      </p:sp>
      <p:sp>
        <p:nvSpPr>
          <p:cNvPr id="7" name="Title 1"/>
          <p:cNvSpPr>
            <a:spLocks noGrp="1"/>
          </p:cNvSpPr>
          <p:nvPr>
            <p:ph type="title"/>
          </p:nvPr>
        </p:nvSpPr>
        <p:spPr>
          <a:xfrm>
            <a:off x="-421822" y="-308998"/>
            <a:ext cx="10967357" cy="1325563"/>
          </a:xfrm>
        </p:spPr>
        <p:txBody>
          <a:bodyPr>
            <a:normAutofit/>
          </a:bodyPr>
          <a:lstStyle/>
          <a:p>
            <a:r>
              <a:rPr lang="en-US" sz="3200" u="sng" dirty="0">
                <a:latin typeface="Arial" panose="020B0604020202020204" pitchFamily="34" charset="0"/>
                <a:cs typeface="Arial" panose="020B0604020202020204" pitchFamily="34" charset="0"/>
              </a:rPr>
              <a:t>SCOPE OF WORK/ TERMS OF REFERENCE (TOR)</a:t>
            </a:r>
          </a:p>
        </p:txBody>
      </p:sp>
      <p:sp>
        <p:nvSpPr>
          <p:cNvPr id="8" name="Content Placeholder 2"/>
          <p:cNvSpPr>
            <a:spLocks noGrp="1"/>
          </p:cNvSpPr>
          <p:nvPr>
            <p:ph sz="half" idx="1"/>
          </p:nvPr>
        </p:nvSpPr>
        <p:spPr>
          <a:xfrm>
            <a:off x="185057" y="838200"/>
            <a:ext cx="4876800" cy="5335588"/>
          </a:xfrm>
        </p:spPr>
        <p:txBody>
          <a:bodyPr>
            <a:noAutofit/>
          </a:bodyPr>
          <a:lstStyle/>
          <a:p>
            <a:pPr marL="0" marR="0" indent="0" algn="just">
              <a:lnSpc>
                <a:spcPct val="150000"/>
              </a:lnSpc>
              <a:spcBef>
                <a:spcPts val="0"/>
              </a:spcBef>
              <a:spcAft>
                <a:spcPts val="0"/>
              </a:spcAft>
              <a:buNone/>
            </a:pPr>
            <a:r>
              <a:rPr lang="en-US" sz="1100" b="1" u="sng" dirty="0">
                <a:solidFill>
                  <a:srgbClr val="000000"/>
                </a:solidFill>
                <a:latin typeface="Arial" panose="020B0604020202020204" pitchFamily="34" charset="0"/>
                <a:ea typeface="Calibri" panose="020F0502020204030204" pitchFamily="34" charset="0"/>
                <a:cs typeface="Arial" panose="020B0604020202020204" pitchFamily="34" charset="0"/>
              </a:rPr>
              <a:t>The office accommodation needs for the SIU are </a:t>
            </a:r>
            <a:r>
              <a:rPr lang="en-US" sz="1100" b="1" u="sng" dirty="0" smtClean="0">
                <a:solidFill>
                  <a:srgbClr val="000000"/>
                </a:solidFill>
                <a:latin typeface="Arial" panose="020B0604020202020204" pitchFamily="34" charset="0"/>
                <a:ea typeface="Calibri" panose="020F0502020204030204" pitchFamily="34" charset="0"/>
                <a:cs typeface="Arial" panose="020B0604020202020204" pitchFamily="34" charset="0"/>
              </a:rPr>
              <a:t>summarized </a:t>
            </a:r>
            <a:r>
              <a:rPr lang="en-US" sz="1100" b="1" u="sng" dirty="0">
                <a:solidFill>
                  <a:srgbClr val="000000"/>
                </a:solidFill>
                <a:latin typeface="Arial" panose="020B0604020202020204" pitchFamily="34" charset="0"/>
                <a:ea typeface="Calibri" panose="020F0502020204030204" pitchFamily="34" charset="0"/>
                <a:cs typeface="Arial" panose="020B0604020202020204" pitchFamily="34" charset="0"/>
              </a:rPr>
              <a:t>as per the below</a:t>
            </a: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marL="0" marR="0" indent="0" algn="just">
              <a:lnSpc>
                <a:spcPct val="150000"/>
              </a:lnSpc>
              <a:spcBef>
                <a:spcPts val="0"/>
              </a:spcBef>
              <a:spcAft>
                <a:spcPts val="0"/>
              </a:spcAft>
              <a:buNone/>
            </a:pPr>
            <a:r>
              <a:rPr lang="en-US" sz="1000" dirty="0" smtClean="0">
                <a:solidFill>
                  <a:srgbClr val="000000"/>
                </a:solidFill>
                <a:latin typeface="Arial" panose="020B0604020202020204" pitchFamily="34" charset="0"/>
                <a:ea typeface="Calibri" panose="020F0502020204030204" pitchFamily="34" charset="0"/>
                <a:cs typeface="Arial" panose="020B0604020202020204" pitchFamily="34" charset="0"/>
              </a:rPr>
              <a:t>a. Provide </a:t>
            </a: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SIU with new office accommodation with closed offices, open plan, meeting (s) and boardrooms, pause areas, reception area, stationary/utilities/consumables store, training facilities, canteen, kitchen (s). </a:t>
            </a:r>
          </a:p>
          <a:p>
            <a:pPr marL="0" marR="0" indent="0" algn="just">
              <a:lnSpc>
                <a:spcPct val="150000"/>
              </a:lnSpc>
              <a:spcBef>
                <a:spcPts val="0"/>
              </a:spcBef>
              <a:spcAft>
                <a:spcPts val="0"/>
              </a:spcAft>
              <a:buNone/>
            </a:pPr>
            <a:r>
              <a:rPr lang="en-US" sz="1000" dirty="0" smtClean="0">
                <a:solidFill>
                  <a:srgbClr val="000000"/>
                </a:solidFill>
                <a:latin typeface="Arial" panose="020B0604020202020204" pitchFamily="34" charset="0"/>
                <a:ea typeface="Calibri" panose="020F0502020204030204" pitchFamily="34" charset="0"/>
                <a:cs typeface="Arial" panose="020B0604020202020204" pitchFamily="34" charset="0"/>
              </a:rPr>
              <a:t>b. Auditorium/conference </a:t>
            </a: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facilities as per table above and/or any other accommodation space.</a:t>
            </a:r>
          </a:p>
          <a:p>
            <a:pPr marL="0" marR="0" indent="0" algn="just">
              <a:lnSpc>
                <a:spcPct val="150000"/>
              </a:lnSpc>
              <a:spcBef>
                <a:spcPts val="0"/>
              </a:spcBef>
              <a:spcAft>
                <a:spcPts val="0"/>
              </a:spcAft>
              <a:buNone/>
            </a:pP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c</a:t>
            </a:r>
            <a:r>
              <a:rPr lang="en-US" sz="1000" dirty="0" smtClean="0">
                <a:solidFill>
                  <a:srgbClr val="000000"/>
                </a:solidFill>
                <a:latin typeface="Arial" panose="020B0604020202020204" pitchFamily="34" charset="0"/>
                <a:ea typeface="Calibri" panose="020F0502020204030204" pitchFamily="34" charset="0"/>
                <a:cs typeface="Arial" panose="020B0604020202020204" pitchFamily="34" charset="0"/>
              </a:rPr>
              <a:t>. Provide </a:t>
            </a: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SIU with parking: basement, covered/open, including disabled parking &amp; visitors.</a:t>
            </a:r>
          </a:p>
          <a:p>
            <a:pPr marL="0" marR="0" indent="0" algn="just">
              <a:lnSpc>
                <a:spcPct val="150000"/>
              </a:lnSpc>
              <a:spcBef>
                <a:spcPts val="0"/>
              </a:spcBef>
              <a:spcAft>
                <a:spcPts val="0"/>
              </a:spcAft>
              <a:buNone/>
            </a:pP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d</a:t>
            </a:r>
            <a:r>
              <a:rPr lang="en-US" sz="1000" dirty="0" smtClean="0">
                <a:solidFill>
                  <a:srgbClr val="000000"/>
                </a:solidFill>
                <a:latin typeface="Arial" panose="020B0604020202020204" pitchFamily="34" charset="0"/>
                <a:ea typeface="Calibri" panose="020F0502020204030204" pitchFamily="34" charset="0"/>
                <a:cs typeface="Arial" panose="020B0604020202020204" pitchFamily="34" charset="0"/>
              </a:rPr>
              <a:t>. Provide </a:t>
            </a: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a stand-alone, or if not a stand-alone, a physically demarcated and secured space exclusive to SIU irrespective of other tenants in the same building, single-tenanted building or single tenanted multiple but interconnected office space to ensure an acceptably secure working environment of 800 m2/ that is visible and prominent from major routes. </a:t>
            </a:r>
          </a:p>
          <a:p>
            <a:pPr marL="0" marR="0" indent="0" algn="just">
              <a:lnSpc>
                <a:spcPct val="150000"/>
              </a:lnSpc>
              <a:spcBef>
                <a:spcPts val="0"/>
              </a:spcBef>
              <a:spcAft>
                <a:spcPts val="0"/>
              </a:spcAft>
              <a:buNone/>
            </a:pP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e</a:t>
            </a:r>
            <a:r>
              <a:rPr lang="en-US" sz="1000" dirty="0" smtClean="0">
                <a:solidFill>
                  <a:srgbClr val="000000"/>
                </a:solidFill>
                <a:latin typeface="Arial" panose="020B0604020202020204" pitchFamily="34" charset="0"/>
                <a:ea typeface="Calibri" panose="020F0502020204030204" pitchFamily="34" charset="0"/>
                <a:cs typeface="Arial" panose="020B0604020202020204" pitchFamily="34" charset="0"/>
              </a:rPr>
              <a:t>. The </a:t>
            </a: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proposed space should meet the SIU’s requirements and standards. If the office space is demarcated and secured exclusive to the SIU, the assigned space should be occupied by the SIU only, i.e. if it’s a floor, it should not be split with other occupants but to be a complete floor or floors</a:t>
            </a:r>
          </a:p>
          <a:p>
            <a:pPr marL="0" marR="0" indent="0" algn="just">
              <a:lnSpc>
                <a:spcPct val="150000"/>
              </a:lnSpc>
              <a:spcBef>
                <a:spcPts val="0"/>
              </a:spcBef>
              <a:spcAft>
                <a:spcPts val="0"/>
              </a:spcAft>
              <a:buNone/>
            </a:pP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f</a:t>
            </a:r>
            <a:r>
              <a:rPr lang="en-US" sz="1000" dirty="0" smtClean="0">
                <a:solidFill>
                  <a:srgbClr val="000000"/>
                </a:solidFill>
                <a:latin typeface="Arial" panose="020B0604020202020204" pitchFamily="34" charset="0"/>
                <a:ea typeface="Calibri" panose="020F0502020204030204" pitchFamily="34" charset="0"/>
                <a:cs typeface="Arial" panose="020B0604020202020204" pitchFamily="34" charset="0"/>
              </a:rPr>
              <a:t>. The </a:t>
            </a: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proposed building/s shall be easily accessible to/from road transport, rail, public transport, etc.</a:t>
            </a:r>
          </a:p>
          <a:p>
            <a:pPr marL="0" marR="0" indent="0" algn="just">
              <a:lnSpc>
                <a:spcPct val="150000"/>
              </a:lnSpc>
              <a:spcBef>
                <a:spcPts val="0"/>
              </a:spcBef>
              <a:spcAft>
                <a:spcPts val="0"/>
              </a:spcAft>
              <a:buNone/>
            </a:pP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g</a:t>
            </a:r>
            <a:r>
              <a:rPr lang="en-US" sz="1000" dirty="0" smtClean="0">
                <a:solidFill>
                  <a:srgbClr val="000000"/>
                </a:solidFill>
                <a:latin typeface="Arial" panose="020B0604020202020204" pitchFamily="34" charset="0"/>
                <a:ea typeface="Calibri" panose="020F0502020204030204" pitchFamily="34" charset="0"/>
                <a:cs typeface="Arial" panose="020B0604020202020204" pitchFamily="34" charset="0"/>
              </a:rPr>
              <a:t>. The </a:t>
            </a: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proposed building/s should have a professional look and feel and be in a safe, secure environment that does not present a security risk to the SIU staff members including for those who may be working-after hours.</a:t>
            </a:r>
          </a:p>
          <a:p>
            <a:pPr marL="0" marR="0" indent="0" algn="just">
              <a:lnSpc>
                <a:spcPct val="150000"/>
              </a:lnSpc>
              <a:spcBef>
                <a:spcPts val="0"/>
              </a:spcBef>
              <a:spcAft>
                <a:spcPts val="0"/>
              </a:spcAft>
              <a:buNone/>
            </a:pPr>
            <a:r>
              <a:rPr lang="en-US" sz="9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900" dirty="0" smtClean="0">
              <a:effectLst/>
              <a:latin typeface="Arial" panose="020B0604020202020204" pitchFamily="34" charset="0"/>
              <a:ea typeface="Calibri" panose="020F0502020204030204" pitchFamily="34" charset="0"/>
              <a:cs typeface="Arial" panose="020B0604020202020204" pitchFamily="34" charset="0"/>
            </a:endParaRPr>
          </a:p>
          <a:p>
            <a:pPr marL="0" marR="0" indent="0" algn="just">
              <a:lnSpc>
                <a:spcPct val="150000"/>
              </a:lnSpc>
              <a:spcBef>
                <a:spcPts val="0"/>
              </a:spcBef>
              <a:spcAft>
                <a:spcPts val="0"/>
              </a:spcAft>
              <a:buNone/>
            </a:pPr>
            <a:endParaRPr lang="en-US" sz="900" dirty="0" smtClean="0">
              <a:effectLst/>
              <a:latin typeface="Arial" panose="020B0604020202020204" pitchFamily="34" charset="0"/>
              <a:ea typeface="Calibri" panose="020F0502020204030204" pitchFamily="34" charset="0"/>
              <a:cs typeface="Arial" panose="020B0604020202020204" pitchFamily="34" charset="0"/>
            </a:endParaRPr>
          </a:p>
        </p:txBody>
      </p:sp>
      <p:sp>
        <p:nvSpPr>
          <p:cNvPr id="9" name="Content Placeholder 3"/>
          <p:cNvSpPr txBox="1">
            <a:spLocks/>
          </p:cNvSpPr>
          <p:nvPr/>
        </p:nvSpPr>
        <p:spPr>
          <a:xfrm>
            <a:off x="5486400" y="838200"/>
            <a:ext cx="4114800" cy="5338763"/>
          </a:xfrm>
          <a:prstGeom prst="rect">
            <a:avLst/>
          </a:prstGeom>
        </p:spPr>
        <p:txBody>
          <a:bodyPr>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just">
              <a:lnSpc>
                <a:spcPct val="150000"/>
              </a:lnSpc>
              <a:spcBef>
                <a:spcPts val="0"/>
              </a:spcBef>
              <a:spcAft>
                <a:spcPts val="0"/>
              </a:spcAft>
              <a:buNone/>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h</a:t>
            </a: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 Bidders </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should have the capacity and capability to offer a turnkey solution in specialized services including but not limited to: space-planning, interior design, architecture services, engineering (Mechanical, Electrical, Electronic, Acoustics, fire, etc.), Facilities Management and Lease contract management. All associated services should be supplied by bona fide service providers in good standing and may be subjected to a screening and/or vetting process by the SIU. </a:t>
            </a:r>
          </a:p>
          <a:p>
            <a:pPr marL="0" marR="0" indent="0" algn="just">
              <a:lnSpc>
                <a:spcPct val="150000"/>
              </a:lnSpc>
              <a:spcBef>
                <a:spcPts val="0"/>
              </a:spcBef>
              <a:spcAft>
                <a:spcPts val="0"/>
              </a:spcAft>
              <a:buNone/>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marL="0" marR="0" indent="0" algn="just">
              <a:lnSpc>
                <a:spcPct val="150000"/>
              </a:lnSpc>
              <a:spcBef>
                <a:spcPts val="0"/>
              </a:spcBef>
              <a:spcAft>
                <a:spcPts val="0"/>
              </a:spcAft>
              <a:buNone/>
            </a:pPr>
            <a:r>
              <a:rPr lang="en-US" sz="4000" b="1" u="sng" dirty="0">
                <a:solidFill>
                  <a:srgbClr val="000000"/>
                </a:solidFill>
                <a:latin typeface="Arial" panose="020B0604020202020204" pitchFamily="34" charset="0"/>
                <a:ea typeface="Calibri" panose="020F0502020204030204" pitchFamily="34" charset="0"/>
                <a:cs typeface="Arial" panose="020B0604020202020204" pitchFamily="34" charset="0"/>
              </a:rPr>
              <a:t>Information and Communication Technology (ICT) environment expected by SIU</a:t>
            </a:r>
          </a:p>
          <a:p>
            <a:pPr marL="0" marR="0" indent="0" algn="just">
              <a:lnSpc>
                <a:spcPct val="150000"/>
              </a:lnSpc>
              <a:spcBef>
                <a:spcPts val="0"/>
              </a:spcBef>
              <a:spcAft>
                <a:spcPts val="0"/>
              </a:spcAft>
              <a:buNone/>
            </a:pP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i. The </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bidder must demonstrate the ability to provide sufficient infrastructure </a:t>
            </a: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as per </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applicable requirements below. </a:t>
            </a:r>
          </a:p>
          <a:p>
            <a:pPr marL="0" marR="0" indent="0" algn="just">
              <a:lnSpc>
                <a:spcPct val="150000"/>
              </a:lnSpc>
              <a:spcBef>
                <a:spcPts val="0"/>
              </a:spcBef>
              <a:spcAft>
                <a:spcPts val="0"/>
              </a:spcAft>
              <a:buNone/>
            </a:pP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ii.</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IT Server room.  Secure fireproof room with raised floor and a 24000 BTU </a:t>
            </a: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Air conditioner.</a:t>
            </a:r>
            <a:endParaRPr lang="en-US" sz="4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marR="0" indent="0" algn="just">
              <a:lnSpc>
                <a:spcPct val="150000"/>
              </a:lnSpc>
              <a:spcBef>
                <a:spcPts val="0"/>
              </a:spcBef>
              <a:spcAft>
                <a:spcPts val="0"/>
              </a:spcAft>
              <a:buNone/>
            </a:pP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iii.</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The Area/Building must have ICT Infrastructure access e.g. Fibre, </a:t>
            </a: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microwave</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cellphone towers etc.</a:t>
            </a:r>
          </a:p>
          <a:p>
            <a:pPr marL="0" marR="0" indent="0" algn="just">
              <a:lnSpc>
                <a:spcPct val="150000"/>
              </a:lnSpc>
              <a:spcBef>
                <a:spcPts val="0"/>
              </a:spcBef>
              <a:spcAft>
                <a:spcPts val="0"/>
              </a:spcAft>
              <a:buNone/>
            </a:pP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iv.</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The bidder must supply, fit, install, commission, maintain and </a:t>
            </a: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regularly service </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at least one (1) specialized high capacity air-conditioning unit of </a:t>
            </a: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approximately </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24 000BTU to serve the ICT server/data room at the bidder’s   </a:t>
            </a:r>
          </a:p>
          <a:p>
            <a:pPr marL="0" marR="0" indent="0" algn="just">
              <a:lnSpc>
                <a:spcPct val="150000"/>
              </a:lnSpc>
              <a:spcBef>
                <a:spcPts val="0"/>
              </a:spcBef>
              <a:spcAft>
                <a:spcPts val="0"/>
              </a:spcAft>
              <a:buNone/>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costs. </a:t>
            </a:r>
          </a:p>
          <a:p>
            <a:pPr lvl="0">
              <a:lnSpc>
                <a:spcPct val="150000"/>
              </a:lnSpc>
              <a:spcBef>
                <a:spcPts val="0"/>
              </a:spcBef>
              <a:buFont typeface="+mj-lt"/>
              <a:buAutoNum type="romanLcPeriod"/>
            </a:pPr>
            <a:endParaRPr lang="en-US" sz="4000" dirty="0" smtClean="0">
              <a:solidFill>
                <a:srgbClr val="353838"/>
              </a:solidFill>
              <a:latin typeface="Arial" panose="020B0604020202020204" pitchFamily="34" charset="0"/>
              <a:ea typeface="Calibri" panose="020F0502020204030204" pitchFamily="34" charset="0"/>
              <a:cs typeface="Times New Roman" panose="02020603050405020304" pitchFamily="18" charset="0"/>
            </a:endParaRPr>
          </a:p>
          <a:p>
            <a:endParaRPr lang="en-US" dirty="0"/>
          </a:p>
          <a:p>
            <a:pPr marL="514350" lvl="0" indent="-514350" algn="just">
              <a:lnSpc>
                <a:spcPct val="150000"/>
              </a:lnSpc>
              <a:spcBef>
                <a:spcPts val="0"/>
              </a:spcBef>
              <a:spcAft>
                <a:spcPts val="1000"/>
              </a:spcAft>
              <a:buAutoNum type="alphaUcParenR" startAt="6"/>
            </a:pP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65106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6</a:t>
            </a:fld>
            <a:endParaRPr lang="en-ZA" altLang="en-US" dirty="0"/>
          </a:p>
        </p:txBody>
      </p:sp>
      <p:sp>
        <p:nvSpPr>
          <p:cNvPr id="7" name="Title 1"/>
          <p:cNvSpPr>
            <a:spLocks noGrp="1"/>
          </p:cNvSpPr>
          <p:nvPr>
            <p:ph type="title"/>
          </p:nvPr>
        </p:nvSpPr>
        <p:spPr>
          <a:xfrm>
            <a:off x="-421822" y="-308998"/>
            <a:ext cx="10967357" cy="1325563"/>
          </a:xfrm>
        </p:spPr>
        <p:txBody>
          <a:bodyPr>
            <a:normAutofit/>
          </a:bodyPr>
          <a:lstStyle/>
          <a:p>
            <a:r>
              <a:rPr lang="en-US" sz="3200" u="sng" dirty="0">
                <a:latin typeface="Arial" panose="020B0604020202020204" pitchFamily="34" charset="0"/>
                <a:cs typeface="Arial" panose="020B0604020202020204" pitchFamily="34" charset="0"/>
              </a:rPr>
              <a:t>SCOPE OF WORK/ TERMS OF REFERENCE (TOR)</a:t>
            </a:r>
          </a:p>
        </p:txBody>
      </p:sp>
      <p:sp>
        <p:nvSpPr>
          <p:cNvPr id="8" name="Content Placeholder 2"/>
          <p:cNvSpPr>
            <a:spLocks noGrp="1"/>
          </p:cNvSpPr>
          <p:nvPr>
            <p:ph sz="half" idx="1"/>
          </p:nvPr>
        </p:nvSpPr>
        <p:spPr>
          <a:xfrm>
            <a:off x="185057" y="838200"/>
            <a:ext cx="4876800" cy="5335588"/>
          </a:xfrm>
        </p:spPr>
        <p:txBody>
          <a:bodyPr>
            <a:noAutofit/>
          </a:bodyPr>
          <a:lstStyle/>
          <a:p>
            <a:pPr marL="0" marR="0" indent="0" algn="just">
              <a:lnSpc>
                <a:spcPct val="150000"/>
              </a:lnSpc>
              <a:spcBef>
                <a:spcPts val="0"/>
              </a:spcBef>
              <a:spcAft>
                <a:spcPts val="0"/>
              </a:spcAft>
              <a:buNone/>
            </a:pPr>
            <a:r>
              <a:rPr lang="en-US" sz="1200" b="1" u="sng" dirty="0">
                <a:solidFill>
                  <a:srgbClr val="000000"/>
                </a:solidFill>
                <a:latin typeface="Arial" panose="020B0604020202020204" pitchFamily="34" charset="0"/>
                <a:ea typeface="Calibri" panose="020F0502020204030204" pitchFamily="34" charset="0"/>
                <a:cs typeface="Arial" panose="020B0604020202020204" pitchFamily="34" charset="0"/>
              </a:rPr>
              <a:t>Description of Security Requirement</a:t>
            </a:r>
          </a:p>
          <a:p>
            <a:pPr marL="0" marR="0" indent="0" algn="just">
              <a:lnSpc>
                <a:spcPct val="150000"/>
              </a:lnSpc>
              <a:spcBef>
                <a:spcPts val="0"/>
              </a:spcBef>
              <a:spcAft>
                <a:spcPts val="0"/>
              </a:spcAft>
              <a:buNone/>
            </a:pP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i.	The premises/bidders must provide the SIU with a single building (demarcated office </a:t>
            </a:r>
            <a:r>
              <a:rPr lang="en-US" sz="1000" dirty="0" smtClean="0">
                <a:solidFill>
                  <a:srgbClr val="000000"/>
                </a:solidFill>
                <a:latin typeface="Arial" panose="020B0604020202020204" pitchFamily="34" charset="0"/>
                <a:ea typeface="Calibri" panose="020F0502020204030204" pitchFamily="34" charset="0"/>
                <a:cs typeface="Arial" panose="020B0604020202020204" pitchFamily="34" charset="0"/>
              </a:rPr>
              <a:t>space exclusive </a:t>
            </a: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to the SIU) or interconnected office space (if more than one building) that is single tenanted to ensure an acceptably secure working environment. </a:t>
            </a:r>
          </a:p>
          <a:p>
            <a:pPr marL="0" marR="0" indent="0" algn="just">
              <a:lnSpc>
                <a:spcPct val="150000"/>
              </a:lnSpc>
              <a:spcBef>
                <a:spcPts val="0"/>
              </a:spcBef>
              <a:spcAft>
                <a:spcPts val="0"/>
              </a:spcAft>
              <a:buNone/>
            </a:pP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ii.	The premises/bidder must ensure that the office space offered is not shared with other tenants.  </a:t>
            </a:r>
          </a:p>
          <a:p>
            <a:pPr marL="0" marR="0" indent="0" algn="just">
              <a:lnSpc>
                <a:spcPct val="150000"/>
              </a:lnSpc>
              <a:spcBef>
                <a:spcPts val="0"/>
              </a:spcBef>
              <a:spcAft>
                <a:spcPts val="0"/>
              </a:spcAft>
              <a:buNone/>
            </a:pP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iii.	(demarcated office space exclusive to the SIU).</a:t>
            </a:r>
          </a:p>
          <a:p>
            <a:pPr marL="0" marR="0" indent="0" algn="just">
              <a:lnSpc>
                <a:spcPct val="150000"/>
              </a:lnSpc>
              <a:spcBef>
                <a:spcPts val="0"/>
              </a:spcBef>
              <a:spcAft>
                <a:spcPts val="0"/>
              </a:spcAft>
              <a:buNone/>
            </a:pP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iv.	Access to the site offered to the SIU must be secured with a perimeter wall/fence no less than </a:t>
            </a:r>
            <a:r>
              <a:rPr lang="en-US" sz="1000" dirty="0" smtClean="0">
                <a:solidFill>
                  <a:srgbClr val="000000"/>
                </a:solidFill>
                <a:latin typeface="Arial" panose="020B0604020202020204" pitchFamily="34" charset="0"/>
                <a:ea typeface="Calibri" panose="020F0502020204030204" pitchFamily="34" charset="0"/>
                <a:cs typeface="Arial" panose="020B0604020202020204" pitchFamily="34" charset="0"/>
              </a:rPr>
              <a:t>2 meters </a:t>
            </a: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high and the space in between the palisade should not be more than 100mm and access controlled with security services. (Applicable if the building is in an office park environment).</a:t>
            </a:r>
          </a:p>
          <a:p>
            <a:pPr marL="0" marR="0" indent="0" algn="just">
              <a:lnSpc>
                <a:spcPct val="150000"/>
              </a:lnSpc>
              <a:spcBef>
                <a:spcPts val="0"/>
              </a:spcBef>
              <a:spcAft>
                <a:spcPts val="0"/>
              </a:spcAft>
              <a:buNone/>
            </a:pPr>
            <a:r>
              <a:rPr lang="en-US" sz="1000" dirty="0" smtClean="0">
                <a:solidFill>
                  <a:srgbClr val="000000"/>
                </a:solidFill>
                <a:latin typeface="Arial" panose="020B0604020202020204" pitchFamily="34" charset="0"/>
                <a:ea typeface="Calibri" panose="020F0502020204030204" pitchFamily="34" charset="0"/>
                <a:cs typeface="Arial" panose="020B0604020202020204" pitchFamily="34" charset="0"/>
              </a:rPr>
              <a:t>v. 	The </a:t>
            </a: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bidder must permit the implementation of any security measures as required by the SIU, i.e. </a:t>
            </a:r>
            <a:r>
              <a:rPr lang="en-US" sz="1000" dirty="0" smtClean="0">
                <a:solidFill>
                  <a:srgbClr val="000000"/>
                </a:solidFill>
                <a:latin typeface="Arial" panose="020B0604020202020204" pitchFamily="34" charset="0"/>
                <a:ea typeface="Calibri" panose="020F0502020204030204" pitchFamily="34" charset="0"/>
                <a:cs typeface="Arial" panose="020B0604020202020204" pitchFamily="34" charset="0"/>
              </a:rPr>
              <a:t>CCTV </a:t>
            </a: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cameras, alarm systems, access control systems</a:t>
            </a:r>
          </a:p>
          <a:p>
            <a:pPr marL="0" marR="0" indent="0" algn="just">
              <a:lnSpc>
                <a:spcPct val="150000"/>
              </a:lnSpc>
              <a:spcBef>
                <a:spcPts val="0"/>
              </a:spcBef>
              <a:spcAft>
                <a:spcPts val="0"/>
              </a:spcAft>
              <a:buNone/>
            </a:pPr>
            <a:r>
              <a:rPr lang="en-US" sz="1000" dirty="0" smtClean="0">
                <a:solidFill>
                  <a:srgbClr val="000000"/>
                </a:solidFill>
                <a:latin typeface="Arial" panose="020B0604020202020204" pitchFamily="34" charset="0"/>
                <a:ea typeface="Calibri" panose="020F0502020204030204" pitchFamily="34" charset="0"/>
                <a:cs typeface="Arial" panose="020B0604020202020204" pitchFamily="34" charset="0"/>
              </a:rPr>
              <a:t>vi.</a:t>
            </a: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	High security locksets as recommended by the minimum information security standards (MISS):</a:t>
            </a:r>
          </a:p>
          <a:p>
            <a:pPr marL="0" marR="0" indent="0" algn="just">
              <a:lnSpc>
                <a:spcPct val="150000"/>
              </a:lnSpc>
              <a:spcBef>
                <a:spcPts val="0"/>
              </a:spcBef>
              <a:spcAft>
                <a:spcPts val="0"/>
              </a:spcAft>
              <a:buNone/>
            </a:pP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	Euro Profile double cylinders master keyed with two keys. </a:t>
            </a:r>
          </a:p>
          <a:p>
            <a:pPr marL="0" marR="0" indent="0" algn="just">
              <a:lnSpc>
                <a:spcPct val="150000"/>
              </a:lnSpc>
              <a:spcBef>
                <a:spcPts val="0"/>
              </a:spcBef>
              <a:spcAft>
                <a:spcPts val="0"/>
              </a:spcAft>
              <a:buNone/>
            </a:pP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	Upright lock cases for Euro Profile Cylinders with bolt latches.</a:t>
            </a:r>
          </a:p>
          <a:p>
            <a:pPr marL="0" marR="0" indent="0" algn="just">
              <a:lnSpc>
                <a:spcPct val="150000"/>
              </a:lnSpc>
              <a:spcBef>
                <a:spcPts val="0"/>
              </a:spcBef>
              <a:spcAft>
                <a:spcPts val="0"/>
              </a:spcAft>
              <a:buNone/>
            </a:pP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	Aluminium handle sets</a:t>
            </a:r>
          </a:p>
          <a:p>
            <a:pPr marL="0" marR="0" indent="0" algn="just">
              <a:lnSpc>
                <a:spcPct val="150000"/>
              </a:lnSpc>
              <a:spcBef>
                <a:spcPts val="0"/>
              </a:spcBef>
              <a:spcAft>
                <a:spcPts val="0"/>
              </a:spcAft>
              <a:buNone/>
            </a:pP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	Two (2) master keys.</a:t>
            </a:r>
          </a:p>
          <a:p>
            <a:pPr marL="0" marR="0" indent="0" algn="just">
              <a:lnSpc>
                <a:spcPct val="150000"/>
              </a:lnSpc>
              <a:spcBef>
                <a:spcPts val="0"/>
              </a:spcBef>
              <a:spcAft>
                <a:spcPts val="0"/>
              </a:spcAft>
              <a:buNone/>
            </a:pP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	All the cylinders and keys must be engraved in sequential (numbers)</a:t>
            </a:r>
          </a:p>
          <a:p>
            <a:pPr marL="0" marR="0" indent="0" algn="just">
              <a:lnSpc>
                <a:spcPct val="150000"/>
              </a:lnSpc>
              <a:spcBef>
                <a:spcPts val="0"/>
              </a:spcBef>
              <a:spcAft>
                <a:spcPts val="0"/>
              </a:spcAft>
              <a:buNone/>
            </a:pPr>
            <a:r>
              <a:rPr lang="en-US" sz="10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1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marR="0" indent="0" algn="just">
              <a:lnSpc>
                <a:spcPct val="150000"/>
              </a:lnSpc>
              <a:spcBef>
                <a:spcPts val="0"/>
              </a:spcBef>
              <a:spcAft>
                <a:spcPts val="0"/>
              </a:spcAft>
              <a:buNone/>
            </a:pPr>
            <a:r>
              <a:rPr lang="en-US" sz="9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900" dirty="0" smtClean="0">
              <a:effectLst/>
              <a:latin typeface="Arial" panose="020B0604020202020204" pitchFamily="34" charset="0"/>
              <a:ea typeface="Calibri" panose="020F0502020204030204" pitchFamily="34" charset="0"/>
              <a:cs typeface="Arial" panose="020B0604020202020204" pitchFamily="34" charset="0"/>
            </a:endParaRPr>
          </a:p>
          <a:p>
            <a:pPr marL="0" marR="0" indent="0" algn="just">
              <a:lnSpc>
                <a:spcPct val="150000"/>
              </a:lnSpc>
              <a:spcBef>
                <a:spcPts val="0"/>
              </a:spcBef>
              <a:spcAft>
                <a:spcPts val="0"/>
              </a:spcAft>
              <a:buNone/>
            </a:pPr>
            <a:endParaRPr lang="en-US" sz="900" dirty="0" smtClean="0">
              <a:effectLst/>
              <a:latin typeface="Arial" panose="020B0604020202020204" pitchFamily="34" charset="0"/>
              <a:ea typeface="Calibri" panose="020F0502020204030204" pitchFamily="34" charset="0"/>
              <a:cs typeface="Arial" panose="020B0604020202020204" pitchFamily="34" charset="0"/>
            </a:endParaRPr>
          </a:p>
        </p:txBody>
      </p:sp>
      <p:sp>
        <p:nvSpPr>
          <p:cNvPr id="9" name="Content Placeholder 3"/>
          <p:cNvSpPr txBox="1">
            <a:spLocks/>
          </p:cNvSpPr>
          <p:nvPr/>
        </p:nvSpPr>
        <p:spPr>
          <a:xfrm>
            <a:off x="5486400" y="838200"/>
            <a:ext cx="4114800" cy="53387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just">
              <a:lnSpc>
                <a:spcPct val="150000"/>
              </a:lnSpc>
              <a:spcBef>
                <a:spcPts val="0"/>
              </a:spcBef>
              <a:spcAft>
                <a:spcPts val="0"/>
              </a:spcAft>
              <a:buNone/>
            </a:pPr>
            <a:endParaRPr lang="en-US" sz="4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spcBef>
                <a:spcPts val="0"/>
              </a:spcBef>
              <a:buFont typeface="+mj-lt"/>
              <a:buAutoNum type="romanLcPeriod"/>
            </a:pPr>
            <a:endParaRPr lang="en-US" sz="4000" dirty="0" smtClean="0">
              <a:solidFill>
                <a:srgbClr val="353838"/>
              </a:solidFill>
              <a:latin typeface="Arial" panose="020B0604020202020204" pitchFamily="34" charset="0"/>
              <a:ea typeface="Calibri" panose="020F0502020204030204" pitchFamily="34" charset="0"/>
              <a:cs typeface="Times New Roman" panose="02020603050405020304" pitchFamily="18" charset="0"/>
            </a:endParaRPr>
          </a:p>
          <a:p>
            <a:endParaRPr lang="en-US" dirty="0"/>
          </a:p>
          <a:p>
            <a:pPr marL="514350" lvl="0" indent="-514350" algn="just">
              <a:lnSpc>
                <a:spcPct val="150000"/>
              </a:lnSpc>
              <a:spcBef>
                <a:spcPts val="0"/>
              </a:spcBef>
              <a:spcAft>
                <a:spcPts val="1000"/>
              </a:spcAft>
              <a:buAutoNum type="alphaUcParenR" startAt="6"/>
            </a:pP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75887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7</a:t>
            </a:fld>
            <a:endParaRPr lang="en-ZA" altLang="en-US" dirty="0"/>
          </a:p>
        </p:txBody>
      </p:sp>
      <p:sp>
        <p:nvSpPr>
          <p:cNvPr id="7" name="Title 1"/>
          <p:cNvSpPr txBox="1">
            <a:spLocks/>
          </p:cNvSpPr>
          <p:nvPr/>
        </p:nvSpPr>
        <p:spPr>
          <a:xfrm>
            <a:off x="478971" y="550863"/>
            <a:ext cx="9144000" cy="2387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u="sng" dirty="0" smtClean="0">
                <a:latin typeface="Arial" panose="020B0604020202020204" pitchFamily="34" charset="0"/>
                <a:cs typeface="Arial" panose="020B0604020202020204" pitchFamily="34" charset="0"/>
              </a:rPr>
              <a:t>THE BIDDING PROCESS</a:t>
            </a:r>
            <a:endParaRPr lang="en-US" sz="3200" u="sng" dirty="0">
              <a:latin typeface="Arial" panose="020B0604020202020204" pitchFamily="34" charset="0"/>
              <a:cs typeface="Arial" panose="020B0604020202020204" pitchFamily="34" charset="0"/>
            </a:endParaRPr>
          </a:p>
        </p:txBody>
      </p:sp>
      <p:sp>
        <p:nvSpPr>
          <p:cNvPr id="8" name="Subtitle 2"/>
          <p:cNvSpPr txBox="1">
            <a:spLocks/>
          </p:cNvSpPr>
          <p:nvPr/>
        </p:nvSpPr>
        <p:spPr>
          <a:xfrm>
            <a:off x="478971" y="3030538"/>
            <a:ext cx="9144000" cy="1655762"/>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smtClean="0"/>
              <a:t>This bid is evaluated through a three (3) stage process</a:t>
            </a:r>
          </a:p>
          <a:p>
            <a:r>
              <a:rPr lang="en-US" b="1" u="sng" smtClean="0"/>
              <a:t>Stage 1 – Compliance to Requirements including Mandatory </a:t>
            </a:r>
            <a:endParaRPr lang="en-US" smtClean="0"/>
          </a:p>
          <a:p>
            <a:endParaRPr lang="en-US" dirty="0"/>
          </a:p>
        </p:txBody>
      </p:sp>
    </p:spTree>
    <p:extLst>
      <p:ext uri="{BB962C8B-B14F-4D97-AF65-F5344CB8AC3E}">
        <p14:creationId xmlns:p14="http://schemas.microsoft.com/office/powerpoint/2010/main" val="2461962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8</a:t>
            </a:fld>
            <a:endParaRPr lang="en-ZA" altLang="en-US" dirty="0"/>
          </a:p>
        </p:txBody>
      </p:sp>
      <p:graphicFrame>
        <p:nvGraphicFramePr>
          <p:cNvPr id="11" name="Table 10"/>
          <p:cNvGraphicFramePr>
            <a:graphicFrameLocks noGrp="1"/>
          </p:cNvGraphicFramePr>
          <p:nvPr>
            <p:extLst>
              <p:ext uri="{D42A27DB-BD31-4B8C-83A1-F6EECF244321}">
                <p14:modId xmlns:p14="http://schemas.microsoft.com/office/powerpoint/2010/main" val="2881353283"/>
              </p:ext>
            </p:extLst>
          </p:nvPr>
        </p:nvGraphicFramePr>
        <p:xfrm>
          <a:off x="260939" y="-210753"/>
          <a:ext cx="9438232" cy="6860277"/>
        </p:xfrm>
        <a:graphic>
          <a:graphicData uri="http://schemas.openxmlformats.org/drawingml/2006/table">
            <a:tbl>
              <a:tblPr firstRow="1" firstCol="1" bandRow="1"/>
              <a:tblGrid>
                <a:gridCol w="6815216">
                  <a:extLst>
                    <a:ext uri="{9D8B030D-6E8A-4147-A177-3AD203B41FA5}">
                      <a16:colId xmlns:a16="http://schemas.microsoft.com/office/drawing/2014/main" val="3921572821"/>
                    </a:ext>
                  </a:extLst>
                </a:gridCol>
                <a:gridCol w="741106">
                  <a:extLst>
                    <a:ext uri="{9D8B030D-6E8A-4147-A177-3AD203B41FA5}">
                      <a16:colId xmlns:a16="http://schemas.microsoft.com/office/drawing/2014/main" val="2041708180"/>
                    </a:ext>
                  </a:extLst>
                </a:gridCol>
                <a:gridCol w="741106">
                  <a:extLst>
                    <a:ext uri="{9D8B030D-6E8A-4147-A177-3AD203B41FA5}">
                      <a16:colId xmlns:a16="http://schemas.microsoft.com/office/drawing/2014/main" val="2607716216"/>
                    </a:ext>
                  </a:extLst>
                </a:gridCol>
                <a:gridCol w="1140804">
                  <a:extLst>
                    <a:ext uri="{9D8B030D-6E8A-4147-A177-3AD203B41FA5}">
                      <a16:colId xmlns:a16="http://schemas.microsoft.com/office/drawing/2014/main" val="308759264"/>
                    </a:ext>
                  </a:extLst>
                </a:gridCol>
              </a:tblGrid>
              <a:tr h="355540">
                <a:tc gridSpan="4">
                  <a:txBody>
                    <a:bodyPr/>
                    <a:lstStyle/>
                    <a:p>
                      <a:pPr marL="0" marR="0">
                        <a:lnSpc>
                          <a:spcPct val="115000"/>
                        </a:lnSpc>
                        <a:spcBef>
                          <a:spcPts val="600"/>
                        </a:spcBef>
                        <a:spcAft>
                          <a:spcPts val="600"/>
                        </a:spcAft>
                      </a:pPr>
                      <a:r>
                        <a:rPr lang="en-US" sz="1400" b="1" u="sng" kern="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RETURNABLE DOCUMENT CHECKLIST TO QUALIFY FOR EVALUATION</a:t>
                      </a:r>
                      <a:endParaRPr lang="en-US" sz="14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5546066"/>
                  </a:ext>
                </a:extLst>
              </a:tr>
              <a:tr h="1058888">
                <a:tc>
                  <a:txBody>
                    <a:bodyPr/>
                    <a:lstStyle/>
                    <a:p>
                      <a:pPr marL="0" marR="0">
                        <a:lnSpc>
                          <a:spcPct val="115000"/>
                        </a:lnSpc>
                        <a:spcBef>
                          <a:spcPts val="600"/>
                        </a:spcBef>
                        <a:spcAft>
                          <a:spcPts val="600"/>
                        </a:spcAft>
                      </a:pP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TABLE A: RE</a:t>
                      </a:r>
                      <a:r>
                        <a:rPr lang="en-US" sz="1400" b="1"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T</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U</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R</a:t>
                      </a:r>
                      <a:r>
                        <a:rPr lang="en-US" sz="1400" b="1" spc="2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b="1" spc="-25">
                          <a:solidFill>
                            <a:srgbClr val="000000"/>
                          </a:solidFill>
                          <a:effectLst/>
                          <a:latin typeface="Arial" panose="020B0604020202020204" pitchFamily="34" charset="0"/>
                          <a:ea typeface="Arial" panose="020B0604020202020204" pitchFamily="34" charset="0"/>
                          <a:cs typeface="Times New Roman" panose="02020603050405020304" pitchFamily="18" charset="0"/>
                        </a:rPr>
                        <a:t>A</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B</a:t>
                      </a:r>
                      <a:r>
                        <a:rPr lang="en-US" sz="1400" b="1"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L</a:t>
                      </a:r>
                      <a:r>
                        <a:rPr lang="en-US"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b="1" spc="-45">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D</a:t>
                      </a:r>
                      <a:r>
                        <a:rPr lang="en-US" sz="1400" b="1"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O</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C</a:t>
                      </a:r>
                      <a:r>
                        <a:rPr lang="en-US"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U</a:t>
                      </a:r>
                      <a:r>
                        <a:rPr lang="en-US" sz="1400" b="1"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b="1"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T</a:t>
                      </a:r>
                      <a:r>
                        <a:rPr lang="en-US"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S</a:t>
                      </a:r>
                      <a:r>
                        <a:rPr lang="en-US" sz="1400" b="1" spc="-35">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M =</a:t>
                      </a:r>
                      <a:r>
                        <a:rPr lang="en-US" sz="1400" b="1"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M</a:t>
                      </a:r>
                      <a:r>
                        <a:rPr lang="en-US"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a</a:t>
                      </a:r>
                      <a:r>
                        <a:rPr lang="en-US" sz="1400" b="1"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dato</a:t>
                      </a:r>
                      <a:r>
                        <a:rPr lang="en-US" sz="1400" b="1"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r</a:t>
                      </a:r>
                      <a:r>
                        <a:rPr lang="en-US"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y</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600"/>
                        </a:spcBef>
                        <a:spcAft>
                          <a:spcPts val="600"/>
                        </a:spcAft>
                      </a:pPr>
                      <a:r>
                        <a:rPr lang="en-US" sz="1400" i="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(Failure to provide or meet below mandatory requirements will result in disqualification and the bid will not be considered for further evaluation).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gridSpan="3">
                  <a:txBody>
                    <a:bodyPr/>
                    <a:lstStyle/>
                    <a:p>
                      <a:pPr marL="0" marR="0">
                        <a:lnSpc>
                          <a:spcPct val="115000"/>
                        </a:lnSpc>
                        <a:spcBef>
                          <a:spcPts val="600"/>
                        </a:spcBef>
                        <a:spcAft>
                          <a:spcPts val="600"/>
                        </a:spcAft>
                      </a:pP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b="1"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v</a:t>
                      </a:r>
                      <a:r>
                        <a:rPr lang="en-US"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elope</a:t>
                      </a:r>
                      <a:r>
                        <a:rPr lang="en-US" sz="1400" b="1" spc="-55">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4742657"/>
                  </a:ext>
                </a:extLst>
              </a:tr>
              <a:tr h="742732">
                <a:tc>
                  <a:txBody>
                    <a:bodyPr/>
                    <a:lstStyle/>
                    <a:p>
                      <a:pPr marL="0" marR="0" algn="just">
                        <a:lnSpc>
                          <a:spcPct val="150000"/>
                        </a:lnSpc>
                        <a:spcBef>
                          <a:spcPts val="600"/>
                        </a:spcBef>
                        <a:spcAft>
                          <a:spcPts val="600"/>
                        </a:spcAft>
                      </a:pP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S</a:t>
                      </a:r>
                      <a:r>
                        <a:rPr lang="en-US" sz="1400"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i</a:t>
                      </a:r>
                      <a:r>
                        <a:rPr lang="en-US" sz="1400" spc="20">
                          <a:solidFill>
                            <a:srgbClr val="000000"/>
                          </a:solidFill>
                          <a:effectLst/>
                          <a:latin typeface="Arial" panose="020B0604020202020204" pitchFamily="34" charset="0"/>
                          <a:ea typeface="Arial" panose="020B0604020202020204" pitchFamily="34" charset="0"/>
                          <a:cs typeface="Times New Roman" panose="02020603050405020304" pitchFamily="18" charset="0"/>
                        </a:rPr>
                        <a:t>g</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ned</a:t>
                      </a:r>
                      <a:r>
                        <a:rPr lang="en-US" sz="1400"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d</a:t>
                      </a:r>
                      <a:r>
                        <a:rPr lang="en-US" sz="1400"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c</a:t>
                      </a:r>
                      <a:r>
                        <a:rPr lang="en-US" sz="1400"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o</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m</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l</a:t>
                      </a:r>
                      <a:r>
                        <a:rPr lang="en-US" sz="1400"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t</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ed</a:t>
                      </a:r>
                      <a:r>
                        <a:rPr lang="en-US" sz="1400"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spc="-3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r</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ocu</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r</a:t>
                      </a:r>
                      <a:r>
                        <a:rPr lang="en-US" sz="1400"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m</a:t>
                      </a:r>
                      <a:r>
                        <a:rPr lang="en-US" sz="1400"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nt </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I</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spc="-25">
                          <a:solidFill>
                            <a:srgbClr val="000000"/>
                          </a:solidFill>
                          <a:effectLst/>
                          <a:latin typeface="Arial" panose="020B0604020202020204" pitchFamily="34" charset="0"/>
                          <a:ea typeface="Arial" panose="020B0604020202020204" pitchFamily="34" charset="0"/>
                          <a:cs typeface="Times New Roman" panose="02020603050405020304" pitchFamily="18" charset="0"/>
                        </a:rPr>
                        <a:t>v</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i</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t</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ation</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spc="-30">
                          <a:solidFill>
                            <a:srgbClr val="000000"/>
                          </a:solidFill>
                          <a:effectLst/>
                          <a:latin typeface="Arial" panose="020B0604020202020204" pitchFamily="34" charset="0"/>
                          <a:ea typeface="Arial" panose="020B0604020202020204" pitchFamily="34" charset="0"/>
                          <a:cs typeface="Times New Roman" panose="02020603050405020304" pitchFamily="18" charset="0"/>
                        </a:rPr>
                        <a:t>S</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B</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D 1)</a:t>
                      </a:r>
                      <a:r>
                        <a:rPr lang="en-US" sz="1400" spc="2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i</a:t>
                      </a:r>
                      <a:r>
                        <a:rPr lang="en-US" sz="1400"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c</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l</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ud</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i</a:t>
                      </a:r>
                      <a:r>
                        <a:rPr lang="en-US" sz="1400"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g </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t</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he</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SB</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D</a:t>
                      </a:r>
                      <a:r>
                        <a:rPr lang="en-US" sz="1400"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4</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1400"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5</a:t>
                      </a:r>
                      <a:r>
                        <a:rPr lang="en-US" sz="1400"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spc="-30">
                          <a:solidFill>
                            <a:srgbClr val="000000"/>
                          </a:solidFill>
                          <a:effectLst/>
                          <a:latin typeface="Arial" panose="020B0604020202020204" pitchFamily="34" charset="0"/>
                          <a:ea typeface="Arial" panose="020B0604020202020204" pitchFamily="34" charset="0"/>
                          <a:cs typeface="Times New Roman" panose="02020603050405020304" pitchFamily="18" charset="0"/>
                        </a:rPr>
                        <a:t>i</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f</a:t>
                      </a:r>
                      <a:r>
                        <a:rPr lang="en-US" sz="1400" spc="25">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app</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li</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c</a:t>
                      </a:r>
                      <a:r>
                        <a:rPr lang="en-US" sz="1400"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a</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b</a:t>
                      </a:r>
                      <a:r>
                        <a:rPr lang="en-US" sz="1400" spc="-30">
                          <a:solidFill>
                            <a:srgbClr val="000000"/>
                          </a:solidFill>
                          <a:effectLst/>
                          <a:latin typeface="Arial" panose="020B0604020202020204" pitchFamily="34" charset="0"/>
                          <a:ea typeface="Arial" panose="020B0604020202020204" pitchFamily="34" charset="0"/>
                          <a:cs typeface="Times New Roman" panose="02020603050405020304" pitchFamily="18" charset="0"/>
                        </a:rPr>
                        <a:t>l</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6</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 </a:t>
                      </a:r>
                      <a:r>
                        <a:rPr lang="en-US" sz="1400"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6</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spc="-30">
                          <a:solidFill>
                            <a:srgbClr val="000000"/>
                          </a:solidFill>
                          <a:effectLst/>
                          <a:latin typeface="Arial" panose="020B0604020202020204" pitchFamily="34" charset="0"/>
                          <a:ea typeface="Arial" panose="020B0604020202020204" pitchFamily="34" charset="0"/>
                          <a:cs typeface="Times New Roman" panose="02020603050405020304" pitchFamily="18" charset="0"/>
                        </a:rPr>
                        <a:t>i</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f</a:t>
                      </a:r>
                      <a:r>
                        <a:rPr lang="en-US" sz="1400" spc="35">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ap</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li</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cab</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l</a:t>
                      </a:r>
                      <a:r>
                        <a:rPr lang="en-US" sz="1400"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1400"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8</a:t>
                      </a:r>
                      <a:r>
                        <a:rPr lang="en-US" sz="1400" spc="-2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and 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5766605"/>
                  </a:ext>
                </a:extLst>
              </a:tr>
              <a:tr h="742732">
                <a:tc>
                  <a:txBody>
                    <a:bodyPr/>
                    <a:lstStyle/>
                    <a:p>
                      <a:pPr marL="0" marR="0" algn="just">
                        <a:lnSpc>
                          <a:spcPct val="150000"/>
                        </a:lnSpc>
                        <a:spcBef>
                          <a:spcPts val="600"/>
                        </a:spcBef>
                        <a:spcAft>
                          <a:spcPts val="600"/>
                        </a:spcAft>
                      </a:pP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Proof of Registration on the Government’s National Treasury Central Supplier Database (CSD). (MAAA)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956942"/>
                  </a:ext>
                </a:extLst>
              </a:tr>
              <a:tr h="371365">
                <a:tc>
                  <a:txBody>
                    <a:bodyPr/>
                    <a:lstStyle/>
                    <a:p>
                      <a:pPr marL="0" marR="0" algn="just">
                        <a:lnSpc>
                          <a:spcPct val="150000"/>
                        </a:lnSpc>
                        <a:spcBef>
                          <a:spcPts val="600"/>
                        </a:spcBef>
                        <a:spcAft>
                          <a:spcPts val="600"/>
                        </a:spcAft>
                      </a:pPr>
                      <a:r>
                        <a:rPr lang="en-US" sz="14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Building grade (A or B) evaluation report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t>
                      </a: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6051626"/>
                  </a:ext>
                </a:extLst>
              </a:tr>
              <a:tr h="3147390">
                <a:tc>
                  <a:txBody>
                    <a:bodyPr/>
                    <a:lstStyle/>
                    <a:p>
                      <a:pPr marL="0" marR="0" algn="just">
                        <a:lnSpc>
                          <a:spcPct val="150000"/>
                        </a:lnSpc>
                        <a:spcBef>
                          <a:spcPts val="600"/>
                        </a:spcBef>
                        <a:spcAft>
                          <a:spcPts val="600"/>
                        </a:spcAft>
                      </a:pPr>
                      <a:r>
                        <a:rPr lang="en-US" sz="1400" b="1" dirty="0">
                          <a:effectLst/>
                          <a:latin typeface="Arial" panose="020B0604020202020204" pitchFamily="34" charset="0"/>
                          <a:ea typeface="Arial" panose="020B0604020202020204" pitchFamily="34" charset="0"/>
                          <a:cs typeface="Times New Roman" panose="02020603050405020304" pitchFamily="18" charset="0"/>
                        </a:rPr>
                        <a:t>Documentation proving ownership of the immovable property that is offered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600"/>
                        </a:spcBef>
                        <a:spcAft>
                          <a:spcPts val="600"/>
                        </a:spcAft>
                        <a:buFont typeface="+mj-lt"/>
                        <a:buAutoNum type="alphaLcParenR"/>
                      </a:pPr>
                      <a:r>
                        <a:rPr lang="en-US" sz="1400" dirty="0">
                          <a:effectLst/>
                          <a:latin typeface="Arial" panose="020B0604020202020204" pitchFamily="34" charset="0"/>
                          <a:ea typeface="Arial" panose="020B0604020202020204" pitchFamily="34" charset="0"/>
                          <a:cs typeface="Times New Roman" panose="02020603050405020304" pitchFamily="18" charset="0"/>
                        </a:rPr>
                        <a:t>Title deed to prove ownership of the property (such title deed to indicate ownership by the bidder as per the bidder’s registered name), and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600"/>
                        </a:spcBef>
                        <a:spcAft>
                          <a:spcPts val="600"/>
                        </a:spcAft>
                        <a:buFont typeface="+mj-lt"/>
                        <a:buAutoNum type="alphaLcParenR"/>
                      </a:pPr>
                      <a:r>
                        <a:rPr lang="en-US" sz="1400" dirty="0">
                          <a:effectLst/>
                          <a:latin typeface="Arial" panose="020B0604020202020204" pitchFamily="34" charset="0"/>
                          <a:ea typeface="Arial" panose="020B0604020202020204" pitchFamily="34" charset="0"/>
                          <a:cs typeface="Times New Roman" panose="02020603050405020304" pitchFamily="18" charset="0"/>
                        </a:rPr>
                        <a:t>Where applicable, the financial institution through which the bidder is financing the property with supporting documentation such as an offer to purchase, purchase and sale agreement, and the loan/bond agreement must be submitted. If the property is in the process of being registered and transferred into the bidder’s name, an indication of the progress of the conveyancing process, the likely timeframe for finalization of the conveyancing process as well as </a:t>
                      </a:r>
                      <a:r>
                        <a:rPr lang="en-US" sz="1400" dirty="0" smtClean="0">
                          <a:effectLst/>
                          <a:latin typeface="Arial" panose="020B0604020202020204" pitchFamily="34" charset="0"/>
                          <a:ea typeface="Arial" panose="020B0604020202020204" pitchFamily="34" charset="0"/>
                          <a:cs typeface="Times New Roman" panose="02020603050405020304" pitchFamily="18" charset="0"/>
                        </a:rPr>
                        <a:t>the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1100" dirty="0" smtClean="0">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M</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YES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5000333"/>
                  </a:ext>
                </a:extLst>
              </a:tr>
            </a:tbl>
          </a:graphicData>
        </a:graphic>
      </p:graphicFrame>
    </p:spTree>
    <p:extLst>
      <p:ext uri="{BB962C8B-B14F-4D97-AF65-F5344CB8AC3E}">
        <p14:creationId xmlns:p14="http://schemas.microsoft.com/office/powerpoint/2010/main" val="3418809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9</a:t>
            </a:fld>
            <a:endParaRPr lang="en-ZA" altLang="en-US" dirty="0"/>
          </a:p>
        </p:txBody>
      </p:sp>
      <p:graphicFrame>
        <p:nvGraphicFramePr>
          <p:cNvPr id="11" name="Table 10"/>
          <p:cNvGraphicFramePr>
            <a:graphicFrameLocks noGrp="1"/>
          </p:cNvGraphicFramePr>
          <p:nvPr>
            <p:extLst>
              <p:ext uri="{D42A27DB-BD31-4B8C-83A1-F6EECF244321}">
                <p14:modId xmlns:p14="http://schemas.microsoft.com/office/powerpoint/2010/main" val="3749307178"/>
              </p:ext>
            </p:extLst>
          </p:nvPr>
        </p:nvGraphicFramePr>
        <p:xfrm>
          <a:off x="353303" y="111461"/>
          <a:ext cx="9438232" cy="6435572"/>
        </p:xfrm>
        <a:graphic>
          <a:graphicData uri="http://schemas.openxmlformats.org/drawingml/2006/table">
            <a:tbl>
              <a:tblPr firstRow="1" firstCol="1" bandRow="1"/>
              <a:tblGrid>
                <a:gridCol w="6815216">
                  <a:extLst>
                    <a:ext uri="{9D8B030D-6E8A-4147-A177-3AD203B41FA5}">
                      <a16:colId xmlns:a16="http://schemas.microsoft.com/office/drawing/2014/main" val="3921572821"/>
                    </a:ext>
                  </a:extLst>
                </a:gridCol>
                <a:gridCol w="741106">
                  <a:extLst>
                    <a:ext uri="{9D8B030D-6E8A-4147-A177-3AD203B41FA5}">
                      <a16:colId xmlns:a16="http://schemas.microsoft.com/office/drawing/2014/main" val="2041708180"/>
                    </a:ext>
                  </a:extLst>
                </a:gridCol>
                <a:gridCol w="741106">
                  <a:extLst>
                    <a:ext uri="{9D8B030D-6E8A-4147-A177-3AD203B41FA5}">
                      <a16:colId xmlns:a16="http://schemas.microsoft.com/office/drawing/2014/main" val="2607716216"/>
                    </a:ext>
                  </a:extLst>
                </a:gridCol>
                <a:gridCol w="1140804">
                  <a:extLst>
                    <a:ext uri="{9D8B030D-6E8A-4147-A177-3AD203B41FA5}">
                      <a16:colId xmlns:a16="http://schemas.microsoft.com/office/drawing/2014/main" val="308759264"/>
                    </a:ext>
                  </a:extLst>
                </a:gridCol>
              </a:tblGrid>
              <a:tr h="384907">
                <a:tc gridSpan="4">
                  <a:txBody>
                    <a:bodyPr/>
                    <a:lstStyle/>
                    <a:p>
                      <a:pPr marL="0" marR="0">
                        <a:lnSpc>
                          <a:spcPct val="115000"/>
                        </a:lnSpc>
                        <a:spcBef>
                          <a:spcPts val="600"/>
                        </a:spcBef>
                        <a:spcAft>
                          <a:spcPts val="600"/>
                        </a:spcAft>
                      </a:pPr>
                      <a:r>
                        <a:rPr lang="en-US" sz="1400" b="1" u="sng" kern="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RETURNABLE DOCUMENT CHECKLIST TO QUALIFY FOR EVALUATION</a:t>
                      </a:r>
                      <a:endParaRPr lang="en-US" sz="14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5546066"/>
                  </a:ext>
                </a:extLst>
              </a:tr>
              <a:tr h="1146351">
                <a:tc>
                  <a:txBody>
                    <a:bodyPr/>
                    <a:lstStyle/>
                    <a:p>
                      <a:pPr marL="0" marR="0">
                        <a:lnSpc>
                          <a:spcPct val="115000"/>
                        </a:lnSpc>
                        <a:spcBef>
                          <a:spcPts val="600"/>
                        </a:spcBef>
                        <a:spcAft>
                          <a:spcPts val="600"/>
                        </a:spcAft>
                      </a:pP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TABLE A: RE</a:t>
                      </a:r>
                      <a:r>
                        <a:rPr lang="en-US" sz="1400" b="1"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a:t>
                      </a:r>
                      <a:r>
                        <a:rPr lang="en-US" sz="1400" b="1"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b="1"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a:t>
                      </a:r>
                      <a:r>
                        <a:rPr lang="en-US" sz="1400" b="1"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a:t>
                      </a: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b="1" spc="-4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a:t>
                      </a:r>
                      <a:r>
                        <a:rPr lang="en-US" sz="1400" b="1"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a:t>
                      </a: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a:t>
                      </a:r>
                      <a:r>
                        <a:rPr lang="en-US" sz="1400" b="1"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b="1"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t>
                      </a: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a:t>
                      </a:r>
                      <a:r>
                        <a:rPr lang="en-US" sz="1400" b="1" spc="-3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 =</a:t>
                      </a:r>
                      <a:r>
                        <a:rPr lang="en-US" sz="1400" b="1"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t>
                      </a: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a:t>
                      </a:r>
                      <a:r>
                        <a:rPr lang="en-US" sz="1400" b="1"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dato</a:t>
                      </a:r>
                      <a:r>
                        <a:rPr lang="en-US" sz="1400" b="1"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a:t>
                      </a: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y</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600"/>
                        </a:spcBef>
                        <a:spcAft>
                          <a:spcPts val="600"/>
                        </a:spcAft>
                      </a:pPr>
                      <a:r>
                        <a:rPr lang="en-US" sz="1400" i="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(Failure to provide or meet below mandatory requirements will result in disqualification and the bid will not be considered for further evaluation).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gridSpan="3">
                  <a:txBody>
                    <a:bodyPr/>
                    <a:lstStyle/>
                    <a:p>
                      <a:pPr marL="0" marR="0">
                        <a:lnSpc>
                          <a:spcPct val="115000"/>
                        </a:lnSpc>
                        <a:spcBef>
                          <a:spcPts val="600"/>
                        </a:spcBef>
                        <a:spcAft>
                          <a:spcPts val="600"/>
                        </a:spcAft>
                      </a:pP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b="1"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v</a:t>
                      </a: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elope</a:t>
                      </a:r>
                      <a:r>
                        <a:rPr lang="en-US" sz="1400" b="1" spc="-5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4742657"/>
                  </a:ext>
                </a:extLst>
              </a:tr>
              <a:tr h="804080">
                <a:tc>
                  <a:txBody>
                    <a:bodyPr/>
                    <a:lstStyle/>
                    <a:p>
                      <a:pPr marL="0" marR="0" algn="just">
                        <a:lnSpc>
                          <a:spcPct val="150000"/>
                        </a:lnSpc>
                        <a:spcBef>
                          <a:spcPts val="600"/>
                        </a:spcBef>
                        <a:spcAft>
                          <a:spcPts val="600"/>
                        </a:spcAft>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Conveyancing Attorney’s contact details, reference number (s) and permission and/or consent for the SIU to contact the Conveyancing Attorney must also be supplied with the bid document</a:t>
                      </a: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a:t>
                      </a:r>
                      <a:endParaRPr lang="en-US" sz="1400" b="1" dirty="0" smtClean="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50000"/>
                        </a:lnSpc>
                        <a:spcBef>
                          <a:spcPts val="600"/>
                        </a:spcBef>
                        <a:spcAft>
                          <a:spcPts val="600"/>
                        </a:spcAft>
                      </a:pPr>
                      <a:r>
                        <a:rPr lang="en-US" sz="1400" b="1" dirty="0" smtClean="0">
                          <a:effectLst/>
                          <a:latin typeface="Arial" panose="020B0604020202020204" pitchFamily="34" charset="0"/>
                          <a:ea typeface="Arial" panose="020B0604020202020204" pitchFamily="34" charset="0"/>
                          <a:cs typeface="Times New Roman" panose="02020603050405020304" pitchFamily="18" charset="0"/>
                        </a:rPr>
                        <a:t>Documentation to prove the legal right to act on behalf of the owner of the property</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600"/>
                        </a:spcBef>
                        <a:spcAft>
                          <a:spcPts val="600"/>
                        </a:spcAft>
                        <a:buFont typeface="+mj-lt"/>
                        <a:buAutoNum type="romanLcPeriod"/>
                      </a:pPr>
                      <a:r>
                        <a:rPr lang="en-US" sz="1400" dirty="0" smtClean="0">
                          <a:effectLst/>
                          <a:latin typeface="Arial" panose="020B0604020202020204" pitchFamily="34" charset="0"/>
                          <a:ea typeface="Arial" panose="020B0604020202020204" pitchFamily="34" charset="0"/>
                          <a:cs typeface="Times New Roman" panose="02020603050405020304" pitchFamily="18" charset="0"/>
                        </a:rPr>
                        <a:t>If the bidder is an agent, a formal Power of Attorney signed by the owner of the property must be submitted; and</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smtClean="0">
                          <a:effectLst/>
                          <a:latin typeface="Arial" panose="020B0604020202020204" pitchFamily="34" charset="0"/>
                          <a:ea typeface="Arial" panose="020B0604020202020204" pitchFamily="34" charset="0"/>
                        </a:rPr>
                        <a:t>Should it be discovered that the Landlord and an agent made submission of same building, it will result in disqualification on both bidders.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5766605"/>
                  </a:ext>
                </a:extLst>
              </a:tr>
              <a:tr h="394469">
                <a:tc>
                  <a:txBody>
                    <a:bodyPr/>
                    <a:lstStyle/>
                    <a:p>
                      <a:pPr marL="0" marR="0" algn="just">
                        <a:lnSpc>
                          <a:spcPct val="150000"/>
                        </a:lnSpc>
                        <a:spcBef>
                          <a:spcPts val="600"/>
                        </a:spcBef>
                        <a:spcAft>
                          <a:spcPts val="600"/>
                        </a:spcAft>
                      </a:pPr>
                      <a:r>
                        <a:rPr lang="en-US" sz="1400" b="1" dirty="0">
                          <a:effectLst/>
                          <a:latin typeface="Arial" panose="020B0604020202020204" pitchFamily="34" charset="0"/>
                          <a:ea typeface="Arial" panose="020B0604020202020204" pitchFamily="34" charset="0"/>
                          <a:cs typeface="Times New Roman" panose="02020603050405020304" pitchFamily="18" charset="0"/>
                        </a:rPr>
                        <a:t>RETURNABLE DOCUMENTS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gridSpan="3">
                  <a:txBody>
                    <a:bodyPr/>
                    <a:lstStyle/>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Envelope 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3792390"/>
                  </a:ext>
                </a:extLst>
              </a:tr>
              <a:tr h="1461845">
                <a:tc>
                  <a:txBody>
                    <a:bodyPr/>
                    <a:lstStyle/>
                    <a:p>
                      <a:pPr marL="0" marR="0" algn="just">
                        <a:lnSpc>
                          <a:spcPct val="115000"/>
                        </a:lnSpc>
                        <a:spcBef>
                          <a:spcPts val="600"/>
                        </a:spcBef>
                        <a:spcAft>
                          <a:spcPts val="600"/>
                        </a:spcAft>
                      </a:pP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 – BBEE Certificate (South African Companies) or, for companies that have less than R10 million turnover, a sworn affidavit is required. A copy of the template for this affidavit is available on the Department of Trade and Industry website https://</a:t>
                      </a:r>
                      <a:r>
                        <a:rPr lang="en-US" sz="1400" u="sng" dirty="0">
                          <a:solidFill>
                            <a:srgbClr val="000000"/>
                          </a:solidFill>
                          <a:effectLst/>
                          <a:latin typeface="Arial" panose="020B0604020202020204" pitchFamily="34" charset="0"/>
                          <a:ea typeface="Arial" panose="020B0604020202020204" pitchFamily="34" charset="0"/>
                          <a:cs typeface="Times New Roman" panose="02020603050405020304" pitchFamily="18" charset="0"/>
                          <a:hlinkClick r:id="rId3"/>
                        </a:rPr>
                        <a:t>www.thedti.gov.za/gazette/Affidavit_EME.pdf </a:t>
                      </a:r>
                      <a:r>
                        <a:rPr lang="en-US" sz="1400" i="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(Failure to submit sworn affidavit will results in non-compliant on preference points system)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2570014"/>
                  </a:ext>
                </a:extLst>
              </a:tr>
            </a:tbl>
          </a:graphicData>
        </a:graphic>
      </p:graphicFrame>
    </p:spTree>
    <p:extLst>
      <p:ext uri="{BB962C8B-B14F-4D97-AF65-F5344CB8AC3E}">
        <p14:creationId xmlns:p14="http://schemas.microsoft.com/office/powerpoint/2010/main" val="2360967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922</TotalTime>
  <Words>3067</Words>
  <Application>Microsoft Office PowerPoint</Application>
  <PresentationFormat>A4 Paper (210x297 mm)</PresentationFormat>
  <Paragraphs>251</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Symbol</vt:lpstr>
      <vt:lpstr>Times New Roman</vt:lpstr>
      <vt:lpstr>Wingdings</vt:lpstr>
      <vt:lpstr>Office Theme</vt:lpstr>
      <vt:lpstr>NON - COMPUSORY BRIEFING SESSION</vt:lpstr>
      <vt:lpstr>PowerPoint Presentation</vt:lpstr>
      <vt:lpstr>PowerPoint Presentation</vt:lpstr>
      <vt:lpstr>SCOPE OF WORK/ TERMS OF REFERENCE (TOR)</vt:lpstr>
      <vt:lpstr>SCOPE OF WORK/ TERMS OF REFERENCE (TOR)</vt:lpstr>
      <vt:lpstr>SCOPE OF WORK/ TERMS OF REFERENCE (TOR)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Stage 3- Price and Preference (B-BBEE)</vt:lpstr>
      <vt:lpstr>Stage 3-Price and Preference (B-BBEE)</vt:lpstr>
      <vt:lpstr>Award/Objective Criteria</vt:lpstr>
      <vt:lpstr>PowerPoint Presentation</vt:lpstr>
    </vt:vector>
  </TitlesOfParts>
  <Company>Environmental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Admin1</dc:creator>
  <cp:lastModifiedBy>Malesela Sebola</cp:lastModifiedBy>
  <cp:revision>84</cp:revision>
  <cp:lastPrinted>2019-08-12T11:15:39Z</cp:lastPrinted>
  <dcterms:created xsi:type="dcterms:W3CDTF">2018-07-24T20:58:47Z</dcterms:created>
  <dcterms:modified xsi:type="dcterms:W3CDTF">2021-03-30T11:28:38Z</dcterms:modified>
</cp:coreProperties>
</file>