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256" r:id="rId2"/>
    <p:sldId id="275" r:id="rId3"/>
    <p:sldId id="262" r:id="rId4"/>
    <p:sldId id="264" r:id="rId5"/>
    <p:sldId id="265" r:id="rId6"/>
    <p:sldId id="277" r:id="rId7"/>
    <p:sldId id="266" r:id="rId8"/>
    <p:sldId id="267" r:id="rId9"/>
    <p:sldId id="268" r:id="rId10"/>
    <p:sldId id="269" r:id="rId11"/>
    <p:sldId id="270" r:id="rId12"/>
    <p:sldId id="276" r:id="rId13"/>
    <p:sldId id="272" r:id="rId14"/>
    <p:sldId id="274" r:id="rId15"/>
    <p:sldId id="261" r:id="rId16"/>
    <p:sldId id="258" r:id="rId17"/>
  </p:sldIdLst>
  <p:sldSz cx="9906000" cy="6858000" type="A4"/>
  <p:notesSz cx="6645275" cy="97758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13838B7-9204-4170-81C5-DAD4CCAA2F01}">
          <p14:sldIdLst>
            <p14:sldId id="256"/>
            <p14:sldId id="275"/>
            <p14:sldId id="262"/>
            <p14:sldId id="264"/>
          </p14:sldIdLst>
        </p14:section>
        <p14:section name="Untitled Section" id="{EBEA5271-018A-4F6F-95FA-AD9F7C291D4E}">
          <p14:sldIdLst>
            <p14:sldId id="265"/>
            <p14:sldId id="277"/>
            <p14:sldId id="266"/>
            <p14:sldId id="267"/>
            <p14:sldId id="268"/>
            <p14:sldId id="269"/>
            <p14:sldId id="270"/>
            <p14:sldId id="276"/>
            <p14:sldId id="272"/>
            <p14:sldId id="274"/>
            <p14:sldId id="261"/>
            <p14:sldId id="258"/>
          </p14:sldIdLst>
        </p14:section>
      </p14:sectionLst>
    </p:ex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fura Mongalo" initials="SM" lastIdx="5" clrIdx="0">
    <p:extLst>
      <p:ext uri="{19B8F6BF-5375-455C-9EA6-DF929625EA0E}">
        <p15:presenceInfo xmlns:p15="http://schemas.microsoft.com/office/powerpoint/2012/main" userId="Sefura Mongal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3" d="100"/>
          <a:sy n="83" d="100"/>
        </p:scale>
        <p:origin x="1253" y="67"/>
      </p:cViewPr>
      <p:guideLst>
        <p:guide orient="horz" pos="2160"/>
        <p:guide pos="312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79725" cy="4905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763963" y="0"/>
            <a:ext cx="2879725" cy="490538"/>
          </a:xfrm>
          <a:prstGeom prst="rect">
            <a:avLst/>
          </a:prstGeom>
        </p:spPr>
        <p:txBody>
          <a:bodyPr vert="horz" lIns="91440" tIns="45720" rIns="91440" bIns="45720" rtlCol="0"/>
          <a:lstStyle>
            <a:lvl1pPr algn="r">
              <a:defRPr sz="1200"/>
            </a:lvl1pPr>
          </a:lstStyle>
          <a:p>
            <a:fld id="{B6E10B7B-07B6-4553-8148-7B53BBBE022A}" type="datetimeFigureOut">
              <a:rPr lang="en-US" smtClean="0"/>
              <a:t>7/1/2022</a:t>
            </a:fld>
            <a:endParaRPr lang="en-US"/>
          </a:p>
        </p:txBody>
      </p:sp>
      <p:sp>
        <p:nvSpPr>
          <p:cNvPr id="4" name="Footer Placeholder 3"/>
          <p:cNvSpPr>
            <a:spLocks noGrp="1"/>
          </p:cNvSpPr>
          <p:nvPr>
            <p:ph type="ftr" sz="quarter" idx="2"/>
          </p:nvPr>
        </p:nvSpPr>
        <p:spPr>
          <a:xfrm>
            <a:off x="0" y="9285288"/>
            <a:ext cx="2879725" cy="49053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763963" y="9285288"/>
            <a:ext cx="2879725" cy="490537"/>
          </a:xfrm>
          <a:prstGeom prst="rect">
            <a:avLst/>
          </a:prstGeom>
        </p:spPr>
        <p:txBody>
          <a:bodyPr vert="horz" lIns="91440" tIns="45720" rIns="91440" bIns="45720" rtlCol="0" anchor="b"/>
          <a:lstStyle>
            <a:lvl1pPr algn="r">
              <a:defRPr sz="1200"/>
            </a:lvl1pPr>
          </a:lstStyle>
          <a:p>
            <a:fld id="{9BD8F6BE-AFC9-4854-8B3E-64E8DF786A38}" type="slidenum">
              <a:rPr lang="en-US" smtClean="0"/>
              <a:t>‹#›</a:t>
            </a:fld>
            <a:endParaRPr lang="en-US"/>
          </a:p>
        </p:txBody>
      </p:sp>
    </p:spTree>
    <p:extLst>
      <p:ext uri="{BB962C8B-B14F-4D97-AF65-F5344CB8AC3E}">
        <p14:creationId xmlns:p14="http://schemas.microsoft.com/office/powerpoint/2010/main" val="326215900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79725" cy="4905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63963" y="0"/>
            <a:ext cx="2879725" cy="490538"/>
          </a:xfrm>
          <a:prstGeom prst="rect">
            <a:avLst/>
          </a:prstGeom>
        </p:spPr>
        <p:txBody>
          <a:bodyPr vert="horz" lIns="91440" tIns="45720" rIns="91440" bIns="45720" rtlCol="0"/>
          <a:lstStyle>
            <a:lvl1pPr algn="r">
              <a:defRPr sz="1200"/>
            </a:lvl1pPr>
          </a:lstStyle>
          <a:p>
            <a:fld id="{DCF14E05-1099-40E2-8AA9-39C358F2EB51}" type="datetimeFigureOut">
              <a:rPr lang="en-US" smtClean="0"/>
              <a:t>7/1/2022</a:t>
            </a:fld>
            <a:endParaRPr lang="en-US"/>
          </a:p>
        </p:txBody>
      </p:sp>
      <p:sp>
        <p:nvSpPr>
          <p:cNvPr id="4" name="Slide Image Placeholder 3"/>
          <p:cNvSpPr>
            <a:spLocks noGrp="1" noRot="1" noChangeAspect="1"/>
          </p:cNvSpPr>
          <p:nvPr>
            <p:ph type="sldImg" idx="2"/>
          </p:nvPr>
        </p:nvSpPr>
        <p:spPr>
          <a:xfrm>
            <a:off x="939800" y="1222375"/>
            <a:ext cx="4765675" cy="32988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5163" y="4705350"/>
            <a:ext cx="5314950" cy="384810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285288"/>
            <a:ext cx="2879725" cy="4905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63963" y="9285288"/>
            <a:ext cx="2879725" cy="490537"/>
          </a:xfrm>
          <a:prstGeom prst="rect">
            <a:avLst/>
          </a:prstGeom>
        </p:spPr>
        <p:txBody>
          <a:bodyPr vert="horz" lIns="91440" tIns="45720" rIns="91440" bIns="45720" rtlCol="0" anchor="b"/>
          <a:lstStyle>
            <a:lvl1pPr algn="r">
              <a:defRPr sz="1200"/>
            </a:lvl1pPr>
          </a:lstStyle>
          <a:p>
            <a:fld id="{17BC83A2-5BDE-4EA2-8612-F2CB21CE623B}" type="slidenum">
              <a:rPr lang="en-US" smtClean="0"/>
              <a:t>‹#›</a:t>
            </a:fld>
            <a:endParaRPr lang="en-US"/>
          </a:p>
        </p:txBody>
      </p:sp>
    </p:spTree>
    <p:extLst>
      <p:ext uri="{BB962C8B-B14F-4D97-AF65-F5344CB8AC3E}">
        <p14:creationId xmlns:p14="http://schemas.microsoft.com/office/powerpoint/2010/main" val="2474806122"/>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F60DB3B-3DCE-E34B-94CB-734D0D560880}" type="datetimeFigureOut">
              <a:rPr lang="en-US" smtClean="0"/>
              <a:t>7/1/2022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E4637F-1127-AF4D-B96F-F7789FFD66FF}" type="slidenum">
              <a:rPr lang="en-US" smtClean="0"/>
              <a:t>‹#›</a:t>
            </a:fld>
            <a:endParaRPr lang="en-US"/>
          </a:p>
        </p:txBody>
      </p:sp>
    </p:spTree>
    <p:extLst>
      <p:ext uri="{BB962C8B-B14F-4D97-AF65-F5344CB8AC3E}">
        <p14:creationId xmlns:p14="http://schemas.microsoft.com/office/powerpoint/2010/main" val="1005449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60DB3B-3DCE-E34B-94CB-734D0D560880}" type="datetimeFigureOut">
              <a:rPr lang="en-US" smtClean="0"/>
              <a:t>7/1/2022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E4637F-1127-AF4D-B96F-F7789FFD66FF}" type="slidenum">
              <a:rPr lang="en-US" smtClean="0"/>
              <a:t>‹#›</a:t>
            </a:fld>
            <a:endParaRPr lang="en-US"/>
          </a:p>
        </p:txBody>
      </p:sp>
    </p:spTree>
    <p:extLst>
      <p:ext uri="{BB962C8B-B14F-4D97-AF65-F5344CB8AC3E}">
        <p14:creationId xmlns:p14="http://schemas.microsoft.com/office/powerpoint/2010/main" val="4118037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60DB3B-3DCE-E34B-94CB-734D0D560880}" type="datetimeFigureOut">
              <a:rPr lang="en-US" smtClean="0"/>
              <a:t>7/1/2022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E4637F-1127-AF4D-B96F-F7789FFD66FF}" type="slidenum">
              <a:rPr lang="en-US" smtClean="0"/>
              <a:t>‹#›</a:t>
            </a:fld>
            <a:endParaRPr lang="en-US"/>
          </a:p>
        </p:txBody>
      </p:sp>
    </p:spTree>
    <p:extLst>
      <p:ext uri="{BB962C8B-B14F-4D97-AF65-F5344CB8AC3E}">
        <p14:creationId xmlns:p14="http://schemas.microsoft.com/office/powerpoint/2010/main" val="345036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60DB3B-3DCE-E34B-94CB-734D0D560880}" type="datetimeFigureOut">
              <a:rPr lang="en-US" smtClean="0"/>
              <a:t>7/1/2022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E4637F-1127-AF4D-B96F-F7789FFD66FF}" type="slidenum">
              <a:rPr lang="en-US" smtClean="0"/>
              <a:t>‹#›</a:t>
            </a:fld>
            <a:endParaRPr lang="en-US"/>
          </a:p>
        </p:txBody>
      </p:sp>
    </p:spTree>
    <p:extLst>
      <p:ext uri="{BB962C8B-B14F-4D97-AF65-F5344CB8AC3E}">
        <p14:creationId xmlns:p14="http://schemas.microsoft.com/office/powerpoint/2010/main" val="3722516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60DB3B-3DCE-E34B-94CB-734D0D560880}" type="datetimeFigureOut">
              <a:rPr lang="en-US" smtClean="0"/>
              <a:t>7/1/2022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E4637F-1127-AF4D-B96F-F7789FFD66FF}" type="slidenum">
              <a:rPr lang="en-US" smtClean="0"/>
              <a:t>‹#›</a:t>
            </a:fld>
            <a:endParaRPr lang="en-US"/>
          </a:p>
        </p:txBody>
      </p:sp>
    </p:spTree>
    <p:extLst>
      <p:ext uri="{BB962C8B-B14F-4D97-AF65-F5344CB8AC3E}">
        <p14:creationId xmlns:p14="http://schemas.microsoft.com/office/powerpoint/2010/main" val="3259364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F60DB3B-3DCE-E34B-94CB-734D0D560880}" type="datetimeFigureOut">
              <a:rPr lang="en-US" smtClean="0"/>
              <a:t>7/1/2022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E4637F-1127-AF4D-B96F-F7789FFD66FF}" type="slidenum">
              <a:rPr lang="en-US" smtClean="0"/>
              <a:t>‹#›</a:t>
            </a:fld>
            <a:endParaRPr lang="en-US"/>
          </a:p>
        </p:txBody>
      </p:sp>
    </p:spTree>
    <p:extLst>
      <p:ext uri="{BB962C8B-B14F-4D97-AF65-F5344CB8AC3E}">
        <p14:creationId xmlns:p14="http://schemas.microsoft.com/office/powerpoint/2010/main" val="2354266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F60DB3B-3DCE-E34B-94CB-734D0D560880}" type="datetimeFigureOut">
              <a:rPr lang="en-US" smtClean="0"/>
              <a:t>7/1/2022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E4637F-1127-AF4D-B96F-F7789FFD66FF}" type="slidenum">
              <a:rPr lang="en-US" smtClean="0"/>
              <a:t>‹#›</a:t>
            </a:fld>
            <a:endParaRPr lang="en-US"/>
          </a:p>
        </p:txBody>
      </p:sp>
    </p:spTree>
    <p:extLst>
      <p:ext uri="{BB962C8B-B14F-4D97-AF65-F5344CB8AC3E}">
        <p14:creationId xmlns:p14="http://schemas.microsoft.com/office/powerpoint/2010/main" val="4289419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F60DB3B-3DCE-E34B-94CB-734D0D560880}" type="datetimeFigureOut">
              <a:rPr lang="en-US" smtClean="0"/>
              <a:t>7/1/2022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E4637F-1127-AF4D-B96F-F7789FFD66FF}" type="slidenum">
              <a:rPr lang="en-US" smtClean="0"/>
              <a:t>‹#›</a:t>
            </a:fld>
            <a:endParaRPr lang="en-US"/>
          </a:p>
        </p:txBody>
      </p:sp>
    </p:spTree>
    <p:extLst>
      <p:ext uri="{BB962C8B-B14F-4D97-AF65-F5344CB8AC3E}">
        <p14:creationId xmlns:p14="http://schemas.microsoft.com/office/powerpoint/2010/main" val="436620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60DB3B-3DCE-E34B-94CB-734D0D560880}" type="datetimeFigureOut">
              <a:rPr lang="en-US" smtClean="0"/>
              <a:t>7/1/2022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E4637F-1127-AF4D-B96F-F7789FFD66FF}" type="slidenum">
              <a:rPr lang="en-US" smtClean="0"/>
              <a:t>‹#›</a:t>
            </a:fld>
            <a:endParaRPr lang="en-US"/>
          </a:p>
        </p:txBody>
      </p:sp>
    </p:spTree>
    <p:extLst>
      <p:ext uri="{BB962C8B-B14F-4D97-AF65-F5344CB8AC3E}">
        <p14:creationId xmlns:p14="http://schemas.microsoft.com/office/powerpoint/2010/main" val="2552998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60DB3B-3DCE-E34B-94CB-734D0D560880}" type="datetimeFigureOut">
              <a:rPr lang="en-US" smtClean="0"/>
              <a:t>7/1/2022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E4637F-1127-AF4D-B96F-F7789FFD66FF}" type="slidenum">
              <a:rPr lang="en-US" smtClean="0"/>
              <a:t>‹#›</a:t>
            </a:fld>
            <a:endParaRPr lang="en-US"/>
          </a:p>
        </p:txBody>
      </p:sp>
    </p:spTree>
    <p:extLst>
      <p:ext uri="{BB962C8B-B14F-4D97-AF65-F5344CB8AC3E}">
        <p14:creationId xmlns:p14="http://schemas.microsoft.com/office/powerpoint/2010/main" val="4198762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60DB3B-3DCE-E34B-94CB-734D0D560880}" type="datetimeFigureOut">
              <a:rPr lang="en-US" smtClean="0"/>
              <a:t>7/1/2022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E4637F-1127-AF4D-B96F-F7789FFD66FF}" type="slidenum">
              <a:rPr lang="en-US" smtClean="0"/>
              <a:t>‹#›</a:t>
            </a:fld>
            <a:endParaRPr lang="en-US"/>
          </a:p>
        </p:txBody>
      </p:sp>
    </p:spTree>
    <p:extLst>
      <p:ext uri="{BB962C8B-B14F-4D97-AF65-F5344CB8AC3E}">
        <p14:creationId xmlns:p14="http://schemas.microsoft.com/office/powerpoint/2010/main" val="4155834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60DB3B-3DCE-E34B-94CB-734D0D560880}" type="datetimeFigureOut">
              <a:rPr lang="en-US" smtClean="0"/>
              <a:t>7/1/2022</a:t>
            </a:fld>
            <a:endParaRPr lang="en-US"/>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E4637F-1127-AF4D-B96F-F7789FFD66FF}" type="slidenum">
              <a:rPr lang="en-US" smtClean="0"/>
              <a:t>‹#›</a:t>
            </a:fld>
            <a:endParaRPr lang="en-US"/>
          </a:p>
        </p:txBody>
      </p:sp>
    </p:spTree>
    <p:extLst>
      <p:ext uri="{BB962C8B-B14F-4D97-AF65-F5344CB8AC3E}">
        <p14:creationId xmlns:p14="http://schemas.microsoft.com/office/powerpoint/2010/main" val="23559537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Layout" Target="../slideLayouts/slideLayout4.xml"/><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thedti.gov.za/gazette/Affidavit_EME.pdf"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90926" y="6569559"/>
            <a:ext cx="7345830" cy="246221"/>
          </a:xfrm>
          <a:prstGeom prst="rect">
            <a:avLst/>
          </a:prstGeom>
          <a:noFill/>
        </p:spPr>
        <p:txBody>
          <a:bodyPr wrap="square" rtlCol="0">
            <a:spAutoFit/>
          </a:bodyPr>
          <a:lstStyle/>
          <a:p>
            <a:r>
              <a:rPr lang="en-US" sz="1000" b="1" dirty="0" smtClean="0">
                <a:latin typeface="Arial"/>
                <a:cs typeface="Arial"/>
              </a:rPr>
              <a:t>Hotline: 0800 037 774    |     Website: https://www.siu.org.za   |   E-mail: </a:t>
            </a:r>
            <a:r>
              <a:rPr lang="en-US" sz="1000" b="1" dirty="0" err="1" smtClean="0">
                <a:latin typeface="Arial"/>
                <a:cs typeface="Arial"/>
              </a:rPr>
              <a:t>info@siu.org.za</a:t>
            </a:r>
            <a:r>
              <a:rPr lang="en-US" sz="1000" b="1" dirty="0" smtClean="0">
                <a:latin typeface="Arial"/>
                <a:cs typeface="Arial"/>
              </a:rPr>
              <a:t> </a:t>
            </a:r>
            <a:endParaRPr lang="en-US" sz="1000" b="1" dirty="0">
              <a:latin typeface="Arial"/>
              <a:cs typeface="Arial"/>
            </a:endParaRPr>
          </a:p>
        </p:txBody>
      </p:sp>
      <p:sp>
        <p:nvSpPr>
          <p:cNvPr id="3" name="Title 1"/>
          <p:cNvSpPr>
            <a:spLocks noGrp="1"/>
          </p:cNvSpPr>
          <p:nvPr>
            <p:ph type="ctrTitle"/>
          </p:nvPr>
        </p:nvSpPr>
        <p:spPr>
          <a:xfrm>
            <a:off x="1176760" y="-97321"/>
            <a:ext cx="9144000" cy="2387600"/>
          </a:xfrm>
        </p:spPr>
        <p:txBody>
          <a:bodyPr>
            <a:normAutofit/>
          </a:bodyPr>
          <a:lstStyle/>
          <a:p>
            <a:r>
              <a:rPr lang="en-US" sz="3200" b="1" u="sng" dirty="0" smtClean="0">
                <a:latin typeface="Arial" panose="020B0604020202020204" pitchFamily="34" charset="0"/>
                <a:cs typeface="Arial" panose="020B0604020202020204" pitchFamily="34" charset="0"/>
              </a:rPr>
              <a:t>NON - COMPUSORY BRIEFING SESSION</a:t>
            </a:r>
            <a:endParaRPr lang="en-US" sz="3200" b="1" u="sng" dirty="0">
              <a:latin typeface="Arial" panose="020B0604020202020204" pitchFamily="34" charset="0"/>
              <a:cs typeface="Arial" panose="020B0604020202020204" pitchFamily="34" charset="0"/>
            </a:endParaRPr>
          </a:p>
        </p:txBody>
      </p:sp>
      <p:sp>
        <p:nvSpPr>
          <p:cNvPr id="4" name="Subtitle 2"/>
          <p:cNvSpPr>
            <a:spLocks noGrp="1"/>
          </p:cNvSpPr>
          <p:nvPr>
            <p:ph type="subTitle" idx="1"/>
          </p:nvPr>
        </p:nvSpPr>
        <p:spPr>
          <a:xfrm>
            <a:off x="1524000" y="1462398"/>
            <a:ext cx="7990390" cy="1655762"/>
          </a:xfrm>
        </p:spPr>
        <p:txBody>
          <a:bodyPr>
            <a:normAutofit fontScale="85000" lnSpcReduction="10000"/>
          </a:bodyPr>
          <a:lstStyle/>
          <a:p>
            <a:r>
              <a:rPr lang="en-US" b="1"/>
              <a:t>RFP: </a:t>
            </a:r>
            <a:r>
              <a:rPr lang="en-US" b="1" smtClean="0"/>
              <a:t>01/06/2022/HC</a:t>
            </a:r>
          </a:p>
          <a:p>
            <a:r>
              <a:rPr lang="en-US" sz="2800" b="1" smtClean="0">
                <a:latin typeface="Arial" panose="020B0604020202020204" pitchFamily="34" charset="0"/>
                <a:cs typeface="Arial" panose="020B0604020202020204" pitchFamily="34" charset="0"/>
              </a:rPr>
              <a:t>APPOINTMENT</a:t>
            </a:r>
            <a:r>
              <a:rPr lang="en-US" sz="2800" b="1" smtClean="0"/>
              <a:t> </a:t>
            </a:r>
            <a:r>
              <a:rPr lang="en-US" sz="2800" b="1" dirty="0" smtClean="0"/>
              <a:t>OF A SERVICE PROVIDER TO DEVELOP AND IMPLEMENT A NEW ORGANIZATIONAL CULTURE FOR SIU FOR A PERIOD NOT EXCEEDING NINE (09) MONTHS.</a:t>
            </a:r>
            <a:endParaRPr lang="en-US" sz="2800" b="1" dirty="0"/>
          </a:p>
        </p:txBody>
      </p:sp>
    </p:spTree>
    <p:extLst>
      <p:ext uri="{BB962C8B-B14F-4D97-AF65-F5344CB8AC3E}">
        <p14:creationId xmlns:p14="http://schemas.microsoft.com/office/powerpoint/2010/main" val="36741589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Content Placeholder 2"/>
          <p:cNvSpPr txBox="1">
            <a:spLocks/>
          </p:cNvSpPr>
          <p:nvPr/>
        </p:nvSpPr>
        <p:spPr>
          <a:xfrm>
            <a:off x="1238250" y="0"/>
            <a:ext cx="7099300" cy="8382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dirty="0">
              <a:latin typeface="+mj-lt"/>
            </a:endParaRPr>
          </a:p>
        </p:txBody>
      </p:sp>
      <p:sp>
        <p:nvSpPr>
          <p:cNvPr id="6" name="Slide Number Placeholder 4"/>
          <p:cNvSpPr>
            <a:spLocks noGrp="1"/>
          </p:cNvSpPr>
          <p:nvPr>
            <p:ph type="sldNum" sz="quarter" idx="4294967295"/>
          </p:nvPr>
        </p:nvSpPr>
        <p:spPr>
          <a:xfrm>
            <a:off x="7099300" y="6356351"/>
            <a:ext cx="2311400" cy="365125"/>
          </a:xfrm>
          <a:prstGeom prst="rect">
            <a:avLst/>
          </a:prstGeom>
        </p:spPr>
        <p:txBody>
          <a:bodyPr/>
          <a:lstStyle/>
          <a:p>
            <a:fld id="{9606CA99-BDBE-4114-A376-B0F3ABB74991}" type="slidenum">
              <a:rPr lang="en-ZA" altLang="en-US" smtClean="0"/>
              <a:pPr/>
              <a:t>10</a:t>
            </a:fld>
            <a:endParaRPr lang="en-ZA" altLang="en-US" dirty="0"/>
          </a:p>
        </p:txBody>
      </p:sp>
      <p:graphicFrame>
        <p:nvGraphicFramePr>
          <p:cNvPr id="8" name="Table 7"/>
          <p:cNvGraphicFramePr>
            <a:graphicFrameLocks noGrp="1"/>
          </p:cNvGraphicFramePr>
          <p:nvPr>
            <p:extLst>
              <p:ext uri="{D42A27DB-BD31-4B8C-83A1-F6EECF244321}">
                <p14:modId xmlns:p14="http://schemas.microsoft.com/office/powerpoint/2010/main" val="2611324563"/>
              </p:ext>
            </p:extLst>
          </p:nvPr>
        </p:nvGraphicFramePr>
        <p:xfrm>
          <a:off x="155028" y="154568"/>
          <a:ext cx="9750972" cy="5414264"/>
        </p:xfrm>
        <a:graphic>
          <a:graphicData uri="http://schemas.openxmlformats.org/drawingml/2006/table">
            <a:tbl>
              <a:tblPr firstRow="1" firstCol="1" bandRow="1"/>
              <a:tblGrid>
                <a:gridCol w="2482438">
                  <a:extLst>
                    <a:ext uri="{9D8B030D-6E8A-4147-A177-3AD203B41FA5}">
                      <a16:colId xmlns:a16="http://schemas.microsoft.com/office/drawing/2014/main" val="807717594"/>
                    </a:ext>
                  </a:extLst>
                </a:gridCol>
                <a:gridCol w="7268534">
                  <a:extLst>
                    <a:ext uri="{9D8B030D-6E8A-4147-A177-3AD203B41FA5}">
                      <a16:colId xmlns:a16="http://schemas.microsoft.com/office/drawing/2014/main" val="2352089804"/>
                    </a:ext>
                  </a:extLst>
                </a:gridCol>
              </a:tblGrid>
              <a:tr h="4412154">
                <a:tc>
                  <a:txBody>
                    <a:bodyPr/>
                    <a:lstStyle/>
                    <a:p>
                      <a:pPr marL="0" marR="0">
                        <a:lnSpc>
                          <a:spcPct val="115000"/>
                        </a:lnSpc>
                        <a:spcBef>
                          <a:spcPts val="0"/>
                        </a:spcBef>
                        <a:spcAft>
                          <a:spcPts val="1000"/>
                        </a:spcAft>
                      </a:pPr>
                      <a:r>
                        <a:rPr lang="en-US" sz="1200" b="1" u="none" strike="noStrike" dirty="0">
                          <a:effectLst/>
                          <a:latin typeface="Arial" panose="020B0604020202020204" pitchFamily="34" charset="0"/>
                          <a:ea typeface="Calibri" panose="020F0502020204030204" pitchFamily="34" charset="0"/>
                          <a:cs typeface="Arial" panose="020B0604020202020204" pitchFamily="34" charset="0"/>
                        </a:rPr>
                        <a:t> </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1000"/>
                        </a:spcAft>
                      </a:pPr>
                      <a:r>
                        <a:rPr lang="en-US" sz="1200" b="1" u="sng" dirty="0">
                          <a:effectLst/>
                          <a:latin typeface="Arial" panose="020B0604020202020204" pitchFamily="34" charset="0"/>
                          <a:ea typeface="Calibri" panose="020F0502020204030204" pitchFamily="34" charset="0"/>
                          <a:cs typeface="Arial" panose="020B0604020202020204" pitchFamily="34" charset="0"/>
                        </a:rPr>
                        <a:t>DESKTOP EVALUATION  </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50000"/>
                        </a:lnSpc>
                        <a:spcBef>
                          <a:spcPts val="0"/>
                        </a:spcBef>
                        <a:spcAft>
                          <a:spcPts val="0"/>
                        </a:spcAft>
                      </a:pPr>
                      <a:r>
                        <a:rPr lang="en-US" sz="1200" b="1" dirty="0" smtClean="0">
                          <a:effectLst/>
                          <a:latin typeface="Arial" panose="020B0604020202020204" pitchFamily="34" charset="0"/>
                          <a:ea typeface="Calibri" panose="020F0502020204030204" pitchFamily="34" charset="0"/>
                          <a:cs typeface="Arial" panose="020B0604020202020204" pitchFamily="34" charset="0"/>
                        </a:rPr>
                        <a:t>1.</a:t>
                      </a:r>
                      <a:r>
                        <a:rPr lang="en-US" sz="1200" b="1" baseline="0" dirty="0" smtClean="0">
                          <a:effectLst/>
                          <a:latin typeface="Arial" panose="020B0604020202020204" pitchFamily="34" charset="0"/>
                          <a:ea typeface="Calibri" panose="020F0502020204030204" pitchFamily="34" charset="0"/>
                          <a:cs typeface="Arial" panose="020B0604020202020204" pitchFamily="34" charset="0"/>
                        </a:rPr>
                        <a:t> </a:t>
                      </a:r>
                      <a:r>
                        <a:rPr lang="en-US" sz="1000" b="1" dirty="0" smtClean="0">
                          <a:effectLst/>
                          <a:latin typeface="Arial" panose="020B0604020202020204" pitchFamily="34" charset="0"/>
                          <a:ea typeface="Calibri" panose="020F0502020204030204" pitchFamily="34" charset="0"/>
                          <a:cs typeface="Arial" panose="020B0604020202020204" pitchFamily="34" charset="0"/>
                        </a:rPr>
                        <a:t>Company experience: 30</a:t>
                      </a:r>
                      <a:endParaRPr lang="en-US" sz="1000" dirty="0" smtClean="0">
                        <a:effectLst/>
                        <a:latin typeface="Arial" panose="020B0604020202020204" pitchFamily="34" charset="0"/>
                        <a:ea typeface="Calibri" panose="020F0502020204030204" pitchFamily="34" charset="0"/>
                        <a:cs typeface="Arial" panose="020B0604020202020204" pitchFamily="34" charset="0"/>
                      </a:endParaRPr>
                    </a:p>
                    <a:p>
                      <a:r>
                        <a:rPr lang="en-US" sz="1000" dirty="0" smtClean="0">
                          <a:effectLst/>
                          <a:latin typeface="Arial" panose="020B0604020202020204" pitchFamily="34" charset="0"/>
                          <a:ea typeface="Calibri" panose="020F0502020204030204" pitchFamily="34" charset="0"/>
                          <a:cs typeface="Arial" panose="020B0604020202020204" pitchFamily="34" charset="0"/>
                        </a:rPr>
                        <a:t>The Service Provider must demonstrate the number of projects executed and completed (experience) for a similar project in assisting organizations with the review, development and implementation of organizational culture. Reference letters to be submitted to demonstrate experience and must be in the company letter head. </a:t>
                      </a:r>
                    </a:p>
                    <a:p>
                      <a:pPr marL="0" marR="0">
                        <a:lnSpc>
                          <a:spcPct val="115000"/>
                        </a:lnSpc>
                        <a:spcBef>
                          <a:spcPts val="0"/>
                        </a:spcBef>
                        <a:spcAft>
                          <a:spcPts val="1000"/>
                        </a:spcAft>
                      </a:pPr>
                      <a:r>
                        <a:rPr lang="en-US" sz="1200" dirty="0">
                          <a:effectLst/>
                          <a:latin typeface="Arial" panose="020B0604020202020204" pitchFamily="34" charset="0"/>
                          <a:ea typeface="Calibri" panose="020F0502020204030204" pitchFamily="34" charset="0"/>
                          <a:cs typeface="Arial" panose="020B0604020202020204" pitchFamily="34" charset="0"/>
                        </a:rPr>
                        <a:t> </a:t>
                      </a:r>
                    </a:p>
                    <a:p>
                      <a:pPr marL="0" marR="0">
                        <a:lnSpc>
                          <a:spcPct val="115000"/>
                        </a:lnSpc>
                        <a:spcBef>
                          <a:spcPts val="0"/>
                        </a:spcBef>
                        <a:spcAft>
                          <a:spcPts val="1000"/>
                        </a:spcAft>
                      </a:pPr>
                      <a:r>
                        <a:rPr lang="en-US" sz="1200" dirty="0">
                          <a:effectLst/>
                          <a:latin typeface="Arial" panose="020B0604020202020204" pitchFamily="34" charset="0"/>
                          <a:ea typeface="Calibri" panose="020F0502020204030204" pitchFamily="34" charset="0"/>
                          <a:cs typeface="Arial" panose="020B0604020202020204" pitchFamily="34" charset="0"/>
                        </a:rPr>
                        <a:t> </a:t>
                      </a:r>
                    </a:p>
                    <a:p>
                      <a:pPr marL="0" marR="0">
                        <a:lnSpc>
                          <a:spcPct val="115000"/>
                        </a:lnSpc>
                        <a:spcBef>
                          <a:spcPts val="0"/>
                        </a:spcBef>
                        <a:spcAft>
                          <a:spcPts val="1000"/>
                        </a:spcAft>
                      </a:pPr>
                      <a:r>
                        <a:rPr lang="en-US" sz="1200" dirty="0">
                          <a:effectLst/>
                          <a:latin typeface="Arial" panose="020B0604020202020204" pitchFamily="34" charset="0"/>
                          <a:ea typeface="Calibri" panose="020F0502020204030204" pitchFamily="34" charset="0"/>
                          <a:cs typeface="Arial" panose="020B0604020202020204" pitchFamily="34" charset="0"/>
                        </a:rPr>
                        <a:t> </a:t>
                      </a:r>
                    </a:p>
                    <a:p>
                      <a:pPr marL="0" marR="0">
                        <a:lnSpc>
                          <a:spcPct val="115000"/>
                        </a:lnSpc>
                        <a:spcBef>
                          <a:spcPts val="0"/>
                        </a:spcBef>
                        <a:spcAft>
                          <a:spcPts val="1000"/>
                        </a:spcAft>
                      </a:pPr>
                      <a:r>
                        <a:rPr lang="en-US" sz="1200" dirty="0">
                          <a:effectLst/>
                          <a:latin typeface="Arial" panose="020B0604020202020204" pitchFamily="34" charset="0"/>
                          <a:ea typeface="Calibri" panose="020F0502020204030204" pitchFamily="34" charset="0"/>
                          <a:cs typeface="Arial" panose="020B0604020202020204" pitchFamily="34" charset="0"/>
                        </a:rPr>
                        <a:t> </a:t>
                      </a:r>
                    </a:p>
                    <a:p>
                      <a:pPr marL="0" marR="0">
                        <a:lnSpc>
                          <a:spcPct val="115000"/>
                        </a:lnSpc>
                        <a:spcBef>
                          <a:spcPts val="0"/>
                        </a:spcBef>
                        <a:spcAft>
                          <a:spcPts val="1000"/>
                        </a:spcAft>
                      </a:pPr>
                      <a:r>
                        <a:rPr lang="en-US" sz="1200" dirty="0">
                          <a:effectLst/>
                          <a:latin typeface="Arial" panose="020B0604020202020204" pitchFamily="34" charset="0"/>
                          <a:ea typeface="Calibri" panose="020F0502020204030204" pitchFamily="34" charset="0"/>
                          <a:cs typeface="Arial" panose="020B0604020202020204" pitchFamily="34" charset="0"/>
                        </a:rPr>
                        <a:t> </a:t>
                      </a:r>
                    </a:p>
                    <a:p>
                      <a:pPr marL="0" marR="0">
                        <a:lnSpc>
                          <a:spcPct val="115000"/>
                        </a:lnSpc>
                        <a:spcBef>
                          <a:spcPts val="0"/>
                        </a:spcBef>
                        <a:spcAft>
                          <a:spcPts val="1000"/>
                        </a:spcAft>
                      </a:pPr>
                      <a:r>
                        <a:rPr lang="en-US" sz="1200" dirty="0">
                          <a:effectLst/>
                          <a:latin typeface="Arial" panose="020B0604020202020204" pitchFamily="34" charset="0"/>
                          <a:ea typeface="Calibri" panose="020F0502020204030204" pitchFamily="34" charset="0"/>
                          <a:cs typeface="Arial" panose="020B0604020202020204" pitchFamily="34" charset="0"/>
                        </a:rPr>
                        <a:t> </a:t>
                      </a:r>
                    </a:p>
                    <a:p>
                      <a:pPr marL="0" marR="0">
                        <a:lnSpc>
                          <a:spcPct val="115000"/>
                        </a:lnSpc>
                        <a:spcBef>
                          <a:spcPts val="0"/>
                        </a:spcBef>
                        <a:spcAft>
                          <a:spcPts val="1000"/>
                        </a:spcAft>
                      </a:pPr>
                      <a:r>
                        <a:rPr lang="en-US" sz="1200" dirty="0">
                          <a:effectLst/>
                          <a:latin typeface="Arial" panose="020B0604020202020204" pitchFamily="34" charset="0"/>
                          <a:ea typeface="Calibri" panose="020F0502020204030204" pitchFamily="34" charset="0"/>
                          <a:cs typeface="Arial" panose="020B0604020202020204" pitchFamily="34" charset="0"/>
                        </a:rPr>
                        <a:t> </a:t>
                      </a:r>
                    </a:p>
                    <a:p>
                      <a:pPr marL="0" marR="0">
                        <a:lnSpc>
                          <a:spcPct val="115000"/>
                        </a:lnSpc>
                        <a:spcBef>
                          <a:spcPts val="0"/>
                        </a:spcBef>
                        <a:spcAft>
                          <a:spcPts val="1000"/>
                        </a:spcAft>
                      </a:pPr>
                      <a:r>
                        <a:rPr lang="en-US" sz="1200" dirty="0">
                          <a:effectLst/>
                          <a:latin typeface="Arial" panose="020B0604020202020204" pitchFamily="34" charset="0"/>
                          <a:ea typeface="Calibri" panose="020F0502020204030204" pitchFamily="34" charset="0"/>
                          <a:cs typeface="Arial" panose="020B0604020202020204" pitchFamily="34" charset="0"/>
                        </a:rPr>
                        <a:t> </a:t>
                      </a:r>
                    </a:p>
                    <a:p>
                      <a:pPr marL="0" marR="0">
                        <a:lnSpc>
                          <a:spcPct val="115000"/>
                        </a:lnSpc>
                        <a:spcBef>
                          <a:spcPts val="0"/>
                        </a:spcBef>
                        <a:spcAft>
                          <a:spcPts val="1000"/>
                        </a:spcAft>
                      </a:pPr>
                      <a:r>
                        <a:rPr lang="en-US" sz="1200" dirty="0">
                          <a:effectLst/>
                          <a:latin typeface="Arial" panose="020B0604020202020204" pitchFamily="34" charset="0"/>
                          <a:ea typeface="Calibri" panose="020F0502020204030204" pitchFamily="34" charset="0"/>
                          <a:cs typeface="Arial" panose="020B0604020202020204" pitchFamily="34" charset="0"/>
                        </a:rPr>
                        <a:t> </a:t>
                      </a:r>
                    </a:p>
                    <a:p>
                      <a:pPr marL="0" marR="0">
                        <a:lnSpc>
                          <a:spcPct val="115000"/>
                        </a:lnSpc>
                        <a:spcBef>
                          <a:spcPts val="0"/>
                        </a:spcBef>
                        <a:spcAft>
                          <a:spcPts val="1000"/>
                        </a:spcAft>
                      </a:pPr>
                      <a:r>
                        <a:rPr lang="en-US" sz="1200" dirty="0">
                          <a:effectLst/>
                          <a:latin typeface="Arial" panose="020B0604020202020204" pitchFamily="34" charset="0"/>
                          <a:ea typeface="Calibri" panose="020F0502020204030204" pitchFamily="34" charset="0"/>
                          <a:cs typeface="Arial" panose="020B0604020202020204" pitchFamily="34" charset="0"/>
                        </a:rPr>
                        <a:t>  </a:t>
                      </a:r>
                    </a:p>
                  </a:txBody>
                  <a:tcPr marL="30917" marR="30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just">
                        <a:lnSpc>
                          <a:spcPct val="150000"/>
                        </a:lnSpc>
                        <a:spcBef>
                          <a:spcPts val="800"/>
                        </a:spcBef>
                        <a:spcAft>
                          <a:spcPts val="800"/>
                        </a:spcAft>
                        <a:buFont typeface="Symbol" panose="05050102010706020507" pitchFamily="18" charset="2"/>
                        <a:buChar char=""/>
                      </a:pPr>
                      <a:r>
                        <a:rPr lang="en-US" sz="1200" b="1" dirty="0" smtClean="0">
                          <a:effectLst/>
                          <a:latin typeface="Arial" panose="020B0604020202020204" pitchFamily="34" charset="0"/>
                          <a:ea typeface="Times New Roman" panose="02020603050405020304" pitchFamily="18" charset="0"/>
                        </a:rPr>
                        <a:t>Evaluation rating 0 equals to non-allocation of points, to the bidders who</a:t>
                      </a:r>
                      <a:r>
                        <a:rPr lang="en-GB" sz="1200" dirty="0" smtClean="0">
                          <a:effectLst/>
                          <a:latin typeface="Arial" panose="020B0604020202020204" pitchFamily="34" charset="0"/>
                          <a:ea typeface="Calibri" panose="020F0502020204030204" pitchFamily="34" charset="0"/>
                        </a:rPr>
                        <a:t> :</a:t>
                      </a:r>
                      <a:endParaRPr lang="en-US" sz="1200" dirty="0" smtClean="0">
                        <a:effectLst/>
                      </a:endParaRPr>
                    </a:p>
                    <a:p>
                      <a:pPr marL="742950" marR="0" lvl="1" indent="-285750" algn="just">
                        <a:lnSpc>
                          <a:spcPct val="150000"/>
                        </a:lnSpc>
                        <a:spcBef>
                          <a:spcPts val="800"/>
                        </a:spcBef>
                        <a:spcAft>
                          <a:spcPts val="800"/>
                        </a:spcAft>
                        <a:buFont typeface="Courier New" panose="02070309020205020404" pitchFamily="49" charset="0"/>
                        <a:buChar char="o"/>
                      </a:pPr>
                      <a:r>
                        <a:rPr lang="en-US" sz="1200" dirty="0" smtClean="0">
                          <a:solidFill>
                            <a:srgbClr val="000000"/>
                          </a:solidFill>
                          <a:effectLst/>
                          <a:latin typeface="Arial" panose="020B0604020202020204" pitchFamily="34" charset="0"/>
                          <a:ea typeface="Times New Roman" panose="02020603050405020304" pitchFamily="18" charset="0"/>
                        </a:rPr>
                        <a:t>No projects completed</a:t>
                      </a:r>
                      <a:endParaRPr lang="en-US" sz="1200" dirty="0" smtClean="0">
                        <a:effectLst/>
                      </a:endParaRPr>
                    </a:p>
                    <a:p>
                      <a:pPr marL="742950" marR="0" lvl="1" indent="-285750" algn="just">
                        <a:lnSpc>
                          <a:spcPct val="150000"/>
                        </a:lnSpc>
                        <a:spcBef>
                          <a:spcPts val="800"/>
                        </a:spcBef>
                        <a:spcAft>
                          <a:spcPts val="800"/>
                        </a:spcAft>
                        <a:buFont typeface="Courier New" panose="02070309020205020404" pitchFamily="49" charset="0"/>
                        <a:buChar char="o"/>
                      </a:pPr>
                      <a:r>
                        <a:rPr lang="en-US" sz="1200" dirty="0" smtClean="0">
                          <a:solidFill>
                            <a:srgbClr val="000000"/>
                          </a:solidFill>
                          <a:effectLst/>
                          <a:latin typeface="Arial" panose="020B0604020202020204" pitchFamily="34" charset="0"/>
                          <a:ea typeface="Times New Roman" panose="02020603050405020304" pitchFamily="18" charset="0"/>
                        </a:rPr>
                        <a:t>Failed to submit the required reference letters or detailing list of clients supported by number of years of experience, </a:t>
                      </a:r>
                      <a:endParaRPr lang="en-US" sz="1200" dirty="0" smtClean="0">
                        <a:effectLst/>
                      </a:endParaRPr>
                    </a:p>
                    <a:p>
                      <a:pPr marL="742950" marR="0" lvl="1" indent="-285750" algn="just">
                        <a:lnSpc>
                          <a:spcPct val="150000"/>
                        </a:lnSpc>
                        <a:spcBef>
                          <a:spcPts val="800"/>
                        </a:spcBef>
                        <a:spcAft>
                          <a:spcPts val="800"/>
                        </a:spcAft>
                        <a:buFont typeface="Courier New" panose="02070309020205020404" pitchFamily="49" charset="0"/>
                        <a:buChar char="o"/>
                      </a:pPr>
                      <a:r>
                        <a:rPr lang="en-US" sz="1200" dirty="0" smtClean="0">
                          <a:solidFill>
                            <a:srgbClr val="000000"/>
                          </a:solidFill>
                          <a:effectLst/>
                          <a:latin typeface="Arial" panose="020B0604020202020204" pitchFamily="34" charset="0"/>
                          <a:ea typeface="Times New Roman" panose="02020603050405020304" pitchFamily="18" charset="0"/>
                        </a:rPr>
                        <a:t>Submitted irrelevant information </a:t>
                      </a:r>
                      <a:endParaRPr lang="en-US" sz="1200" dirty="0" smtClean="0">
                        <a:effectLst/>
                      </a:endParaRPr>
                    </a:p>
                    <a:p>
                      <a:pPr marL="342900" marR="0" lvl="0" indent="-342900" algn="just">
                        <a:lnSpc>
                          <a:spcPct val="150000"/>
                        </a:lnSpc>
                        <a:spcBef>
                          <a:spcPts val="0"/>
                        </a:spcBef>
                        <a:spcAft>
                          <a:spcPts val="0"/>
                        </a:spcAft>
                        <a:buFont typeface="Symbol" panose="05050102010706020507" pitchFamily="18" charset="2"/>
                        <a:buChar char=""/>
                      </a:pPr>
                      <a:r>
                        <a:rPr lang="en-US" sz="1200" b="1" dirty="0" smtClean="0">
                          <a:solidFill>
                            <a:srgbClr val="000000"/>
                          </a:solidFill>
                          <a:effectLst/>
                          <a:latin typeface="Arial" panose="020B0604020202020204" pitchFamily="34" charset="0"/>
                          <a:ea typeface="Times New Roman" panose="02020603050405020304" pitchFamily="18" charset="0"/>
                        </a:rPr>
                        <a:t>Evaluation rating 1 equals to 10 points</a:t>
                      </a:r>
                      <a:endParaRPr lang="en-US" sz="1200" dirty="0" smtClean="0">
                        <a:effectLst/>
                      </a:endParaRPr>
                    </a:p>
                    <a:p>
                      <a:pPr marL="342900" marR="0" lvl="0" indent="-342900">
                        <a:lnSpc>
                          <a:spcPct val="150000"/>
                        </a:lnSpc>
                        <a:spcBef>
                          <a:spcPts val="0"/>
                        </a:spcBef>
                        <a:spcAft>
                          <a:spcPts val="0"/>
                        </a:spcAft>
                        <a:buFont typeface="+mj-lt"/>
                        <a:buAutoNum type="arabicPeriod"/>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3 projects completed</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0"/>
                        </a:spcAft>
                        <a:buFont typeface="Symbol" panose="05050102010706020507" pitchFamily="18" charset="2"/>
                        <a:buChar char=""/>
                      </a:pPr>
                      <a:r>
                        <a:rPr lang="en-US" sz="1200" b="1"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Evaluation rating 2 equals to 20 points</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      4- 6 projects completed</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US" sz="1200" b="1" dirty="0" smtClean="0">
                          <a:effectLst/>
                          <a:latin typeface="Arial" panose="020B0604020202020204" pitchFamily="34" charset="0"/>
                          <a:ea typeface="Calibri" panose="020F0502020204030204" pitchFamily="34" charset="0"/>
                          <a:cs typeface="Times New Roman" panose="02020603050405020304" pitchFamily="18" charset="0"/>
                        </a:rPr>
                        <a:t>Evaluation rating 3 equals to 30 points</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en-US" sz="1200" dirty="0" smtClean="0">
                          <a:effectLst/>
                          <a:latin typeface="Arial" panose="020B0604020202020204" pitchFamily="34" charset="0"/>
                          <a:ea typeface="Calibri" panose="020F0502020204030204" pitchFamily="34" charset="0"/>
                        </a:rPr>
                        <a:t>      7 and more projects completed</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30917" marR="30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2064052"/>
                  </a:ext>
                </a:extLst>
              </a:tr>
            </a:tbl>
          </a:graphicData>
        </a:graphic>
      </p:graphicFrame>
    </p:spTree>
    <p:extLst>
      <p:ext uri="{BB962C8B-B14F-4D97-AF65-F5344CB8AC3E}">
        <p14:creationId xmlns:p14="http://schemas.microsoft.com/office/powerpoint/2010/main" val="12164673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Content Placeholder 2"/>
          <p:cNvSpPr txBox="1">
            <a:spLocks/>
          </p:cNvSpPr>
          <p:nvPr/>
        </p:nvSpPr>
        <p:spPr>
          <a:xfrm>
            <a:off x="1238250" y="0"/>
            <a:ext cx="7099300" cy="8382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dirty="0">
              <a:latin typeface="+mj-lt"/>
            </a:endParaRPr>
          </a:p>
        </p:txBody>
      </p:sp>
      <p:sp>
        <p:nvSpPr>
          <p:cNvPr id="6" name="Slide Number Placeholder 4"/>
          <p:cNvSpPr>
            <a:spLocks noGrp="1"/>
          </p:cNvSpPr>
          <p:nvPr>
            <p:ph type="sldNum" sz="quarter" idx="4294967295"/>
          </p:nvPr>
        </p:nvSpPr>
        <p:spPr>
          <a:xfrm>
            <a:off x="7099300" y="6356351"/>
            <a:ext cx="2311400" cy="365125"/>
          </a:xfrm>
          <a:prstGeom prst="rect">
            <a:avLst/>
          </a:prstGeom>
        </p:spPr>
        <p:txBody>
          <a:bodyPr/>
          <a:lstStyle/>
          <a:p>
            <a:fld id="{9606CA99-BDBE-4114-A376-B0F3ABB74991}" type="slidenum">
              <a:rPr lang="en-ZA" altLang="en-US" smtClean="0"/>
              <a:pPr/>
              <a:t>11</a:t>
            </a:fld>
            <a:endParaRPr lang="en-ZA" altLang="en-US" dirty="0"/>
          </a:p>
        </p:txBody>
      </p:sp>
      <p:graphicFrame>
        <p:nvGraphicFramePr>
          <p:cNvPr id="7" name="Table 6"/>
          <p:cNvGraphicFramePr>
            <a:graphicFrameLocks noGrp="1"/>
          </p:cNvGraphicFramePr>
          <p:nvPr>
            <p:extLst>
              <p:ext uri="{D42A27DB-BD31-4B8C-83A1-F6EECF244321}">
                <p14:modId xmlns:p14="http://schemas.microsoft.com/office/powerpoint/2010/main" val="4196454967"/>
              </p:ext>
            </p:extLst>
          </p:nvPr>
        </p:nvGraphicFramePr>
        <p:xfrm>
          <a:off x="52553" y="161035"/>
          <a:ext cx="9358147" cy="5978508"/>
        </p:xfrm>
        <a:graphic>
          <a:graphicData uri="http://schemas.openxmlformats.org/drawingml/2006/table">
            <a:tbl>
              <a:tblPr firstRow="1" firstCol="1" bandRow="1"/>
              <a:tblGrid>
                <a:gridCol w="2407451">
                  <a:extLst>
                    <a:ext uri="{9D8B030D-6E8A-4147-A177-3AD203B41FA5}">
                      <a16:colId xmlns:a16="http://schemas.microsoft.com/office/drawing/2014/main" val="1197207521"/>
                    </a:ext>
                  </a:extLst>
                </a:gridCol>
                <a:gridCol w="5794775">
                  <a:extLst>
                    <a:ext uri="{9D8B030D-6E8A-4147-A177-3AD203B41FA5}">
                      <a16:colId xmlns:a16="http://schemas.microsoft.com/office/drawing/2014/main" val="2320097489"/>
                    </a:ext>
                  </a:extLst>
                </a:gridCol>
                <a:gridCol w="1155921">
                  <a:extLst>
                    <a:ext uri="{9D8B030D-6E8A-4147-A177-3AD203B41FA5}">
                      <a16:colId xmlns:a16="http://schemas.microsoft.com/office/drawing/2014/main" val="1232310568"/>
                    </a:ext>
                  </a:extLst>
                </a:gridCol>
              </a:tblGrid>
              <a:tr h="5978508">
                <a:tc>
                  <a:txBody>
                    <a:bodyPr/>
                    <a:lstStyle/>
                    <a:p>
                      <a:pPr marL="0" marR="0">
                        <a:lnSpc>
                          <a:spcPct val="150000"/>
                        </a:lnSpc>
                        <a:spcBef>
                          <a:spcPts val="0"/>
                        </a:spcBef>
                        <a:spcAft>
                          <a:spcPts val="0"/>
                        </a:spcAft>
                      </a:pPr>
                      <a:r>
                        <a:rPr lang="en-US" sz="1200" b="1" dirty="0" smtClean="0">
                          <a:effectLst/>
                          <a:latin typeface="Arial" panose="020B0604020202020204" pitchFamily="34" charset="0"/>
                          <a:cs typeface="Arial" panose="020B0604020202020204" pitchFamily="34" charset="0"/>
                        </a:rPr>
                        <a:t>2.</a:t>
                      </a:r>
                      <a:r>
                        <a:rPr lang="en-US" sz="1200" b="1" dirty="0" smtClean="0">
                          <a:effectLst/>
                          <a:latin typeface="Arial" panose="020B0604020202020204" pitchFamily="34" charset="0"/>
                          <a:ea typeface="Calibri" panose="020F0502020204030204" pitchFamily="34" charset="0"/>
                          <a:cs typeface="Times New Roman" panose="02020603050405020304" pitchFamily="18" charset="0"/>
                        </a:rPr>
                        <a:t> Qualifications of the project leader: 15</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The Service Provider must demonstrate that the project leader ultimately responsible for the assignment has the relevant qualifications.</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en-US" sz="1200" dirty="0" smtClean="0">
                          <a:effectLst/>
                          <a:latin typeface="Arial" panose="020B0604020202020204" pitchFamily="34" charset="0"/>
                          <a:ea typeface="Calibri" panose="020F0502020204030204" pitchFamily="34" charset="0"/>
                        </a:rPr>
                        <a:t>Attach certified copies of proof of qualifications.</a:t>
                      </a:r>
                      <a:r>
                        <a:rPr lang="en-GB" sz="1200" dirty="0" smtClean="0">
                          <a:effectLst/>
                          <a:latin typeface="Arial" panose="020B0604020202020204" pitchFamily="34" charset="0"/>
                          <a:ea typeface="Calibri" panose="020F0502020204030204" pitchFamily="34" charset="0"/>
                          <a:cs typeface="Arial" panose="020B0604020202020204" pitchFamily="34" charset="0"/>
                        </a:rPr>
                        <a:t>.</a:t>
                      </a:r>
                      <a:endParaRPr lang="en-US" sz="1200" dirty="0">
                        <a:effectLst/>
                        <a:latin typeface="Arial" panose="020B0604020202020204" pitchFamily="34" charset="0"/>
                        <a:cs typeface="Arial" panose="020B0604020202020204" pitchFamily="34" charset="0"/>
                      </a:endParaRPr>
                    </a:p>
                    <a:p>
                      <a:pPr marL="0" marR="0">
                        <a:lnSpc>
                          <a:spcPct val="115000"/>
                        </a:lnSpc>
                        <a:spcBef>
                          <a:spcPts val="0"/>
                        </a:spcBef>
                        <a:spcAft>
                          <a:spcPts val="1000"/>
                        </a:spcAft>
                      </a:pPr>
                      <a:r>
                        <a:rPr lang="en-US" sz="1200" b="1" dirty="0">
                          <a:effectLst/>
                          <a:latin typeface="Arial" panose="020B0604020202020204" pitchFamily="34" charset="0"/>
                          <a:ea typeface="Calibri" panose="020F0502020204030204" pitchFamily="34" charset="0"/>
                          <a:cs typeface="Arial" panose="020B0604020202020204" pitchFamily="34" charset="0"/>
                        </a:rPr>
                        <a:t> </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49782" marR="49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just">
                        <a:lnSpc>
                          <a:spcPct val="150000"/>
                        </a:lnSpc>
                        <a:spcBef>
                          <a:spcPts val="800"/>
                        </a:spcBef>
                        <a:spcAft>
                          <a:spcPts val="800"/>
                        </a:spcAft>
                        <a:buFont typeface="Symbol" panose="05050102010706020507" pitchFamily="18" charset="2"/>
                        <a:buChar char=""/>
                      </a:pPr>
                      <a:r>
                        <a:rPr lang="en-US" sz="1200" b="1" dirty="0" smtClean="0">
                          <a:effectLst/>
                          <a:latin typeface="Arial" panose="020B0604020202020204" pitchFamily="34" charset="0"/>
                          <a:ea typeface="Times New Roman" panose="02020603050405020304" pitchFamily="18" charset="0"/>
                          <a:cs typeface="Times New Roman" panose="02020603050405020304" pitchFamily="18" charset="0"/>
                        </a:rPr>
                        <a:t>Evaluation rating 0 equals to non-allocation of points, to the bidders who</a:t>
                      </a:r>
                      <a:r>
                        <a:rPr lang="en-GB" sz="1200" dirty="0" smtClean="0">
                          <a:effectLst/>
                          <a:latin typeface="Arial" panose="020B0604020202020204" pitchFamily="34" charset="0"/>
                          <a:ea typeface="Calibri" panose="020F0502020204030204" pitchFamily="34" charset="0"/>
                          <a:cs typeface="Times New Roman" panose="02020603050405020304" pitchFamily="18" charset="0"/>
                        </a:rPr>
                        <a:t> :</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800"/>
                        </a:spcBef>
                        <a:spcAft>
                          <a:spcPts val="800"/>
                        </a:spcAft>
                        <a:buFont typeface="Courier New" panose="02070309020205020404" pitchFamily="49" charset="0"/>
                        <a:buChar char="o"/>
                      </a:pPr>
                      <a:r>
                        <a:rPr lang="en-GB" sz="12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 proof of qualifications attached or attached proof is lower than the National Diploma or irrelevant qualification provided.</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800"/>
                        </a:spcBef>
                        <a:spcAft>
                          <a:spcPts val="800"/>
                        </a:spcAft>
                        <a:buFont typeface="Symbol" panose="05050102010706020507" pitchFamily="18" charset="2"/>
                        <a:buChar char=""/>
                      </a:pPr>
                      <a:r>
                        <a:rPr lang="en-US" sz="1200" b="1" dirty="0" smtClean="0">
                          <a:solidFill>
                            <a:srgbClr val="000000"/>
                          </a:solidFill>
                          <a:effectLst/>
                          <a:latin typeface="Arial" panose="020B0604020202020204" pitchFamily="34" charset="0"/>
                          <a:ea typeface="Times New Roman" panose="02020603050405020304" pitchFamily="18" charset="0"/>
                        </a:rPr>
                        <a:t>Evaluation rating 1 equals to 5 points</a:t>
                      </a:r>
                      <a:endParaRPr lang="en-US" sz="1200" dirty="0" smtClean="0">
                        <a:effectLst/>
                      </a:endParaRPr>
                    </a:p>
                    <a:p>
                      <a:pPr marL="0" marR="0">
                        <a:lnSpc>
                          <a:spcPct val="150000"/>
                        </a:lnSpc>
                        <a:spcBef>
                          <a:spcPts val="0"/>
                        </a:spcBef>
                        <a:spcAft>
                          <a:spcPts val="0"/>
                        </a:spcAft>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        N Dip in Organizational Development / Change Management or related field.</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800"/>
                        </a:spcBef>
                        <a:spcAft>
                          <a:spcPts val="800"/>
                        </a:spcAft>
                        <a:buFont typeface="Symbol" panose="05050102010706020507" pitchFamily="18" charset="2"/>
                        <a:buChar char=""/>
                      </a:pPr>
                      <a:r>
                        <a:rPr lang="en-US" sz="1200" b="1" dirty="0" smtClean="0">
                          <a:solidFill>
                            <a:srgbClr val="000000"/>
                          </a:solidFill>
                          <a:effectLst/>
                          <a:latin typeface="Arial" panose="020B0604020202020204" pitchFamily="34" charset="0"/>
                          <a:ea typeface="Times New Roman" panose="02020603050405020304" pitchFamily="18" charset="0"/>
                        </a:rPr>
                        <a:t>Evaluation rating 2 equals to 10 points</a:t>
                      </a:r>
                      <a:endParaRPr lang="en-US" sz="1200" dirty="0" smtClean="0">
                        <a:effectLst/>
                      </a:endParaRPr>
                    </a:p>
                    <a:p>
                      <a:pPr marL="0" marR="0">
                        <a:lnSpc>
                          <a:spcPct val="150000"/>
                        </a:lnSpc>
                        <a:spcBef>
                          <a:spcPts val="0"/>
                        </a:spcBef>
                        <a:spcAft>
                          <a:spcPts val="0"/>
                        </a:spcAft>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        Bachelor’s degree in Organizational Development / Change Management or related field.</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800"/>
                        </a:spcBef>
                        <a:spcAft>
                          <a:spcPts val="800"/>
                        </a:spcAft>
                        <a:buFont typeface="Symbol" panose="05050102010706020507" pitchFamily="18" charset="2"/>
                        <a:buChar char=""/>
                      </a:pPr>
                      <a:r>
                        <a:rPr lang="en-US" sz="1200" b="1" dirty="0" smtClean="0">
                          <a:solidFill>
                            <a:srgbClr val="000000"/>
                          </a:solidFill>
                          <a:effectLst/>
                          <a:latin typeface="Arial" panose="020B0604020202020204" pitchFamily="34" charset="0"/>
                          <a:ea typeface="Times New Roman" panose="02020603050405020304" pitchFamily="18" charset="0"/>
                        </a:rPr>
                        <a:t>Evaluation rating 3 equals to 15 points</a:t>
                      </a:r>
                      <a:endParaRPr lang="en-US" sz="1200" dirty="0" smtClean="0">
                        <a:effectLst/>
                      </a:endParaRPr>
                    </a:p>
                    <a:p>
                      <a:r>
                        <a:rPr lang="en-US" sz="1200" dirty="0" smtClean="0">
                          <a:effectLst/>
                          <a:latin typeface="Arial" panose="020B0604020202020204" pitchFamily="34" charset="0"/>
                          <a:ea typeface="Calibri" panose="020F0502020204030204" pitchFamily="34" charset="0"/>
                        </a:rPr>
                        <a:t>Post grade / </a:t>
                      </a:r>
                      <a:r>
                        <a:rPr lang="en-US" sz="1200" dirty="0" err="1" smtClean="0">
                          <a:effectLst/>
                          <a:latin typeface="Arial" panose="020B0604020202020204" pitchFamily="34" charset="0"/>
                          <a:ea typeface="Calibri" panose="020F0502020204030204" pitchFamily="34" charset="0"/>
                        </a:rPr>
                        <a:t>Honours</a:t>
                      </a:r>
                      <a:r>
                        <a:rPr lang="en-US" sz="1200" dirty="0" smtClean="0">
                          <a:effectLst/>
                          <a:latin typeface="Arial" panose="020B0604020202020204" pitchFamily="34" charset="0"/>
                          <a:ea typeface="Calibri" panose="020F0502020204030204" pitchFamily="34" charset="0"/>
                        </a:rPr>
                        <a:t> and above in Organizational Development / Change Management or related field.</a:t>
                      </a:r>
                      <a:r>
                        <a:rPr lang="en-US" sz="1200" dirty="0" smtClean="0">
                          <a:effectLst/>
                          <a:latin typeface="Arial" panose="020B0604020202020204" pitchFamily="34" charset="0"/>
                          <a:ea typeface="Calibri" panose="020F0502020204030204" pitchFamily="34" charset="0"/>
                          <a:cs typeface="Arial" panose="020B0604020202020204" pitchFamily="34" charset="0"/>
                        </a:rPr>
                        <a:t>.</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49782" marR="49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800"/>
                        </a:spcBef>
                        <a:spcAft>
                          <a:spcPts val="1000"/>
                        </a:spcAft>
                      </a:pPr>
                      <a:r>
                        <a:rPr lang="en-US" sz="1200" b="1" dirty="0">
                          <a:effectLst/>
                          <a:latin typeface="Arial" panose="020B0604020202020204" pitchFamily="34" charset="0"/>
                          <a:ea typeface="Calibri" panose="020F0502020204030204" pitchFamily="34" charset="0"/>
                          <a:cs typeface="Arial" panose="020B0604020202020204" pitchFamily="34" charset="0"/>
                        </a:rPr>
                        <a:t> </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50000"/>
                        </a:lnSpc>
                        <a:spcBef>
                          <a:spcPts val="800"/>
                        </a:spcBef>
                        <a:spcAft>
                          <a:spcPts val="1000"/>
                        </a:spcAft>
                      </a:pPr>
                      <a:r>
                        <a:rPr lang="en-US" sz="1200" b="1" dirty="0">
                          <a:effectLst/>
                          <a:latin typeface="Arial" panose="020B0604020202020204" pitchFamily="34" charset="0"/>
                          <a:ea typeface="Calibri" panose="020F0502020204030204" pitchFamily="34" charset="0"/>
                          <a:cs typeface="Arial" panose="020B0604020202020204" pitchFamily="34" charset="0"/>
                        </a:rPr>
                        <a:t>15</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49782" marR="49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0116666"/>
                  </a:ext>
                </a:extLst>
              </a:tr>
            </a:tbl>
          </a:graphicData>
        </a:graphic>
      </p:graphicFrame>
    </p:spTree>
    <p:extLst>
      <p:ext uri="{BB962C8B-B14F-4D97-AF65-F5344CB8AC3E}">
        <p14:creationId xmlns:p14="http://schemas.microsoft.com/office/powerpoint/2010/main" val="34149307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39681775"/>
              </p:ext>
            </p:extLst>
          </p:nvPr>
        </p:nvGraphicFramePr>
        <p:xfrm>
          <a:off x="805759" y="1517492"/>
          <a:ext cx="8294482" cy="4525963"/>
        </p:xfrm>
        <a:graphic>
          <a:graphicData uri="http://schemas.openxmlformats.org/drawingml/2006/table">
            <a:tbl>
              <a:tblPr firstRow="1" firstCol="1" bandRow="1"/>
              <a:tblGrid>
                <a:gridCol w="3101380">
                  <a:extLst>
                    <a:ext uri="{9D8B030D-6E8A-4147-A177-3AD203B41FA5}">
                      <a16:colId xmlns:a16="http://schemas.microsoft.com/office/drawing/2014/main" val="458130162"/>
                    </a:ext>
                  </a:extLst>
                </a:gridCol>
                <a:gridCol w="4188004">
                  <a:extLst>
                    <a:ext uri="{9D8B030D-6E8A-4147-A177-3AD203B41FA5}">
                      <a16:colId xmlns:a16="http://schemas.microsoft.com/office/drawing/2014/main" val="1521863428"/>
                    </a:ext>
                  </a:extLst>
                </a:gridCol>
                <a:gridCol w="1005098">
                  <a:extLst>
                    <a:ext uri="{9D8B030D-6E8A-4147-A177-3AD203B41FA5}">
                      <a16:colId xmlns:a16="http://schemas.microsoft.com/office/drawing/2014/main" val="278684206"/>
                    </a:ext>
                  </a:extLst>
                </a:gridCol>
              </a:tblGrid>
              <a:tr h="4525963">
                <a:tc>
                  <a:txBody>
                    <a:bodyPr/>
                    <a:lstStyle/>
                    <a:p>
                      <a:pPr marL="0" marR="0">
                        <a:lnSpc>
                          <a:spcPct val="150000"/>
                        </a:lnSpc>
                        <a:spcBef>
                          <a:spcPts val="0"/>
                        </a:spcBef>
                        <a:spcAft>
                          <a:spcPts val="0"/>
                        </a:spcAft>
                      </a:pPr>
                      <a:r>
                        <a:rPr lang="en-US" sz="1000" b="1" dirty="0" smtClean="0">
                          <a:effectLst/>
                          <a:latin typeface="Arial" panose="020B0604020202020204" pitchFamily="34" charset="0"/>
                          <a:ea typeface="Calibri" panose="020F0502020204030204" pitchFamily="34" charset="0"/>
                          <a:cs typeface="Times New Roman" panose="02020603050405020304" pitchFamily="18" charset="0"/>
                        </a:rPr>
                        <a:t>3. Experience of project leader: 15</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1000" dirty="0" smtClean="0">
                          <a:effectLst/>
                          <a:latin typeface="Arial" panose="020B0604020202020204" pitchFamily="34" charset="0"/>
                          <a:ea typeface="Calibri" panose="020F0502020204030204" pitchFamily="34" charset="0"/>
                          <a:cs typeface="Times New Roman" panose="02020603050405020304" pitchFamily="18" charset="0"/>
                        </a:rPr>
                        <a:t>The Service Provider must demonstrate that the project leader ultimately responsible for the assignment has the relevant Organization Development (OD) experience.</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en-US" sz="1000" dirty="0" smtClean="0">
                          <a:effectLst/>
                          <a:latin typeface="Arial" panose="020B0604020202020204" pitchFamily="34" charset="0"/>
                          <a:ea typeface="Calibri" panose="020F0502020204030204" pitchFamily="34" charset="0"/>
                        </a:rPr>
                        <a:t>Attached CV’s which indicate the relevant experience</a:t>
                      </a:r>
                      <a:r>
                        <a:rPr lang="en-US" sz="1000" b="1" dirty="0">
                          <a:effectLst/>
                          <a:latin typeface="Arial" panose="020B060402020202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572" marR="61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just">
                        <a:lnSpc>
                          <a:spcPct val="150000"/>
                        </a:lnSpc>
                        <a:spcBef>
                          <a:spcPts val="0"/>
                        </a:spcBef>
                        <a:spcAft>
                          <a:spcPts val="800"/>
                        </a:spcAft>
                        <a:buFont typeface="Symbol" panose="05050102010706020507" pitchFamily="18" charset="2"/>
                        <a:buChar char=""/>
                      </a:pPr>
                      <a:r>
                        <a:rPr lang="en-US" sz="1000" b="1" dirty="0" smtClean="0">
                          <a:effectLst/>
                          <a:latin typeface="Arial" panose="020B0604020202020204" pitchFamily="34" charset="0"/>
                          <a:ea typeface="Times New Roman" panose="02020603050405020304" pitchFamily="18" charset="0"/>
                        </a:rPr>
                        <a:t>Evaluation rating 0 equals to non-allocation of points, to the bidders who</a:t>
                      </a:r>
                      <a:r>
                        <a:rPr lang="en-GB" sz="1000" dirty="0" smtClean="0">
                          <a:effectLst/>
                          <a:latin typeface="Arial" panose="020B0604020202020204" pitchFamily="34" charset="0"/>
                          <a:ea typeface="Calibri" panose="020F0502020204030204" pitchFamily="34" charset="0"/>
                        </a:rPr>
                        <a:t> :</a:t>
                      </a:r>
                      <a:endParaRPr lang="en-US" sz="1000" dirty="0" smtClean="0">
                        <a:effectLst/>
                      </a:endParaRPr>
                    </a:p>
                    <a:p>
                      <a:pPr marL="342900" lvl="0" indent="-342900" algn="just">
                        <a:lnSpc>
                          <a:spcPct val="150000"/>
                        </a:lnSpc>
                        <a:spcBef>
                          <a:spcPts val="0"/>
                        </a:spcBef>
                        <a:spcAft>
                          <a:spcPts val="800"/>
                        </a:spcAft>
                        <a:buFont typeface="Courier New" panose="02070309020205020404" pitchFamily="49" charset="0"/>
                        <a:buChar char="o"/>
                      </a:pPr>
                      <a:r>
                        <a:rPr lang="en-GB" sz="1000" dirty="0" smtClean="0">
                          <a:solidFill>
                            <a:srgbClr val="000000"/>
                          </a:solidFill>
                          <a:effectLst/>
                          <a:latin typeface="Arial" panose="020B0604020202020204" pitchFamily="34" charset="0"/>
                          <a:ea typeface="Calibri" panose="020F0502020204030204" pitchFamily="34" charset="0"/>
                        </a:rPr>
                        <a:t>Less than 1 years’ experience.</a:t>
                      </a:r>
                      <a:endParaRPr lang="en-US" sz="1000" dirty="0" smtClean="0">
                        <a:solidFill>
                          <a:srgbClr val="000000"/>
                        </a:solidFill>
                        <a:effectLst/>
                      </a:endParaRPr>
                    </a:p>
                    <a:p>
                      <a:pPr marL="342900" lvl="0" indent="-342900" algn="just">
                        <a:lnSpc>
                          <a:spcPct val="150000"/>
                        </a:lnSpc>
                        <a:spcBef>
                          <a:spcPts val="0"/>
                        </a:spcBef>
                        <a:spcAft>
                          <a:spcPts val="800"/>
                        </a:spcAft>
                        <a:buFont typeface="Courier New" panose="02070309020205020404" pitchFamily="49" charset="0"/>
                        <a:buChar char="o"/>
                      </a:pPr>
                      <a:r>
                        <a:rPr lang="en-US" sz="1000" dirty="0" smtClean="0">
                          <a:solidFill>
                            <a:srgbClr val="000000"/>
                          </a:solidFill>
                          <a:effectLst/>
                          <a:latin typeface="Arial" panose="020B0604020202020204" pitchFamily="34" charset="0"/>
                          <a:ea typeface="Times New Roman" panose="02020603050405020304" pitchFamily="18" charset="0"/>
                        </a:rPr>
                        <a:t>No proof of relevant experience or CV not attached.</a:t>
                      </a:r>
                      <a:endParaRPr lang="en-US" sz="1000" dirty="0" smtClean="0">
                        <a:solidFill>
                          <a:srgbClr val="000000"/>
                        </a:solidFill>
                        <a:effectLst/>
                      </a:endParaRPr>
                    </a:p>
                    <a:p>
                      <a:pPr marL="342900" marR="0" lvl="0" indent="-342900" algn="just">
                        <a:lnSpc>
                          <a:spcPct val="150000"/>
                        </a:lnSpc>
                        <a:spcBef>
                          <a:spcPts val="0"/>
                        </a:spcBef>
                        <a:spcAft>
                          <a:spcPts val="800"/>
                        </a:spcAft>
                        <a:buFont typeface="Symbol" panose="05050102010706020507" pitchFamily="18" charset="2"/>
                        <a:buChar char=""/>
                      </a:pPr>
                      <a:r>
                        <a:rPr lang="en-US" sz="1000" b="1" dirty="0" smtClean="0">
                          <a:solidFill>
                            <a:srgbClr val="000000"/>
                          </a:solidFill>
                          <a:effectLst/>
                          <a:latin typeface="Arial" panose="020B0604020202020204" pitchFamily="34" charset="0"/>
                          <a:ea typeface="Times New Roman" panose="02020603050405020304" pitchFamily="18" charset="0"/>
                        </a:rPr>
                        <a:t>Evaluation rating 1 equals to 5 points. </a:t>
                      </a:r>
                      <a:endParaRPr lang="en-US" sz="1000" dirty="0" smtClean="0">
                        <a:effectLst/>
                      </a:endParaRPr>
                    </a:p>
                    <a:p>
                      <a:pPr marL="0" marR="0">
                        <a:lnSpc>
                          <a:spcPct val="150000"/>
                        </a:lnSpc>
                        <a:spcBef>
                          <a:spcPts val="0"/>
                        </a:spcBef>
                        <a:spcAft>
                          <a:spcPts val="0"/>
                        </a:spcAft>
                      </a:pPr>
                      <a:r>
                        <a:rPr lang="en-US" sz="1000" dirty="0" smtClean="0">
                          <a:effectLst/>
                          <a:latin typeface="Arial" panose="020B0604020202020204" pitchFamily="34" charset="0"/>
                          <a:ea typeface="Calibri" panose="020F0502020204030204" pitchFamily="34" charset="0"/>
                          <a:cs typeface="Times New Roman" panose="02020603050405020304" pitchFamily="18" charset="0"/>
                        </a:rPr>
                        <a:t>1 -3 years’ experience</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800"/>
                        </a:spcAft>
                        <a:buFont typeface="Symbol" panose="05050102010706020507" pitchFamily="18" charset="2"/>
                        <a:buChar char=""/>
                      </a:pPr>
                      <a:r>
                        <a:rPr lang="en-US" sz="1000" b="1" dirty="0" smtClean="0">
                          <a:solidFill>
                            <a:srgbClr val="000000"/>
                          </a:solidFill>
                          <a:effectLst/>
                          <a:latin typeface="Arial" panose="020B0604020202020204" pitchFamily="34" charset="0"/>
                          <a:ea typeface="Times New Roman" panose="02020603050405020304" pitchFamily="18" charset="0"/>
                        </a:rPr>
                        <a:t>Evaluation rating 2 equals to 10 points</a:t>
                      </a:r>
                      <a:endParaRPr lang="en-US" sz="1000" dirty="0" smtClean="0">
                        <a:effectLst/>
                      </a:endParaRPr>
                    </a:p>
                    <a:p>
                      <a:pPr marL="0" marR="0">
                        <a:lnSpc>
                          <a:spcPct val="150000"/>
                        </a:lnSpc>
                        <a:spcBef>
                          <a:spcPts val="0"/>
                        </a:spcBef>
                        <a:spcAft>
                          <a:spcPts val="0"/>
                        </a:spcAft>
                      </a:pPr>
                      <a:r>
                        <a:rPr lang="en-US" sz="1000" dirty="0" smtClean="0">
                          <a:effectLst/>
                          <a:latin typeface="Arial" panose="020B0604020202020204" pitchFamily="34" charset="0"/>
                          <a:ea typeface="Calibri" panose="020F0502020204030204" pitchFamily="34" charset="0"/>
                          <a:cs typeface="Times New Roman" panose="02020603050405020304" pitchFamily="18" charset="0"/>
                        </a:rPr>
                        <a:t>4 - 7 years’ experience</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800"/>
                        </a:spcAft>
                        <a:buFont typeface="Symbol" panose="05050102010706020507" pitchFamily="18" charset="2"/>
                        <a:buChar char=""/>
                      </a:pPr>
                      <a:r>
                        <a:rPr lang="en-US" sz="1000" b="1" dirty="0" smtClean="0">
                          <a:solidFill>
                            <a:srgbClr val="000000"/>
                          </a:solidFill>
                          <a:effectLst/>
                          <a:latin typeface="Arial" panose="020B0604020202020204" pitchFamily="34" charset="0"/>
                          <a:ea typeface="Times New Roman" panose="02020603050405020304" pitchFamily="18" charset="0"/>
                        </a:rPr>
                        <a:t>Evaluation rating 3 equals to 15 points. </a:t>
                      </a:r>
                      <a:endParaRPr lang="en-US" sz="1000" dirty="0" smtClean="0">
                        <a:effectLst/>
                      </a:endParaRPr>
                    </a:p>
                    <a:p>
                      <a:r>
                        <a:rPr lang="en-US" sz="1000" dirty="0" smtClean="0">
                          <a:effectLst/>
                          <a:latin typeface="Arial" panose="020B0604020202020204" pitchFamily="34" charset="0"/>
                          <a:ea typeface="Calibri" panose="020F0502020204030204" pitchFamily="34" charset="0"/>
                        </a:rPr>
                        <a:t>8 and more years’ experience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572" marR="61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800"/>
                        </a:spcBef>
                        <a:spcAft>
                          <a:spcPts val="1000"/>
                        </a:spcAft>
                      </a:pPr>
                      <a:r>
                        <a:rPr lang="en-US" sz="1000" b="1" dirty="0">
                          <a:effectLst/>
                          <a:latin typeface="Arial" panose="020B0604020202020204" pitchFamily="34" charset="0"/>
                          <a:ea typeface="Calibri" panose="020F0502020204030204" pitchFamily="34" charset="0"/>
                          <a:cs typeface="Times New Roman" panose="02020603050405020304" pitchFamily="18" charset="0"/>
                        </a:rPr>
                        <a:t>15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572" marR="61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1990387"/>
                  </a:ext>
                </a:extLst>
              </a:tr>
            </a:tbl>
          </a:graphicData>
        </a:graphic>
      </p:graphicFrame>
    </p:spTree>
    <p:extLst>
      <p:ext uri="{BB962C8B-B14F-4D97-AF65-F5344CB8AC3E}">
        <p14:creationId xmlns:p14="http://schemas.microsoft.com/office/powerpoint/2010/main" val="14175748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Content Placeholder 2"/>
          <p:cNvSpPr txBox="1">
            <a:spLocks/>
          </p:cNvSpPr>
          <p:nvPr/>
        </p:nvSpPr>
        <p:spPr>
          <a:xfrm>
            <a:off x="1238250" y="0"/>
            <a:ext cx="7099300" cy="8382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dirty="0">
              <a:latin typeface="+mj-lt"/>
            </a:endParaRPr>
          </a:p>
        </p:txBody>
      </p:sp>
      <p:sp>
        <p:nvSpPr>
          <p:cNvPr id="6" name="Slide Number Placeholder 4"/>
          <p:cNvSpPr>
            <a:spLocks noGrp="1"/>
          </p:cNvSpPr>
          <p:nvPr>
            <p:ph type="sldNum" sz="quarter" idx="4294967295"/>
          </p:nvPr>
        </p:nvSpPr>
        <p:spPr>
          <a:xfrm>
            <a:off x="7099300" y="6356351"/>
            <a:ext cx="2311400" cy="365125"/>
          </a:xfrm>
          <a:prstGeom prst="rect">
            <a:avLst/>
          </a:prstGeom>
        </p:spPr>
        <p:txBody>
          <a:bodyPr/>
          <a:lstStyle/>
          <a:p>
            <a:fld id="{9606CA99-BDBE-4114-A376-B0F3ABB74991}" type="slidenum">
              <a:rPr lang="en-ZA" altLang="en-US" smtClean="0"/>
              <a:pPr/>
              <a:t>13</a:t>
            </a:fld>
            <a:endParaRPr lang="en-ZA" altLang="en-US" dirty="0"/>
          </a:p>
        </p:txBody>
      </p:sp>
      <p:graphicFrame>
        <p:nvGraphicFramePr>
          <p:cNvPr id="7" name="Table 6"/>
          <p:cNvGraphicFramePr>
            <a:graphicFrameLocks noGrp="1"/>
          </p:cNvGraphicFramePr>
          <p:nvPr>
            <p:extLst>
              <p:ext uri="{D42A27DB-BD31-4B8C-83A1-F6EECF244321}">
                <p14:modId xmlns:p14="http://schemas.microsoft.com/office/powerpoint/2010/main" val="3713395755"/>
              </p:ext>
            </p:extLst>
          </p:nvPr>
        </p:nvGraphicFramePr>
        <p:xfrm>
          <a:off x="300111" y="222969"/>
          <a:ext cx="9350076" cy="5760720"/>
        </p:xfrm>
        <a:graphic>
          <a:graphicData uri="http://schemas.openxmlformats.org/drawingml/2006/table">
            <a:tbl>
              <a:tblPr firstRow="1" firstCol="1" bandRow="1"/>
              <a:tblGrid>
                <a:gridCol w="2062124">
                  <a:extLst>
                    <a:ext uri="{9D8B030D-6E8A-4147-A177-3AD203B41FA5}">
                      <a16:colId xmlns:a16="http://schemas.microsoft.com/office/drawing/2014/main" val="3886496020"/>
                    </a:ext>
                  </a:extLst>
                </a:gridCol>
                <a:gridCol w="6154941">
                  <a:extLst>
                    <a:ext uri="{9D8B030D-6E8A-4147-A177-3AD203B41FA5}">
                      <a16:colId xmlns:a16="http://schemas.microsoft.com/office/drawing/2014/main" val="4136428991"/>
                    </a:ext>
                  </a:extLst>
                </a:gridCol>
                <a:gridCol w="1133011">
                  <a:extLst>
                    <a:ext uri="{9D8B030D-6E8A-4147-A177-3AD203B41FA5}">
                      <a16:colId xmlns:a16="http://schemas.microsoft.com/office/drawing/2014/main" val="1303141444"/>
                    </a:ext>
                  </a:extLst>
                </a:gridCol>
              </a:tblGrid>
              <a:tr h="5638988">
                <a:tc>
                  <a:txBody>
                    <a:bodyPr/>
                    <a:lstStyle/>
                    <a:p>
                      <a:pPr marL="0" marR="0" algn="just">
                        <a:lnSpc>
                          <a:spcPct val="150000"/>
                        </a:lnSpc>
                        <a:spcBef>
                          <a:spcPts val="0"/>
                        </a:spcBef>
                        <a:spcAft>
                          <a:spcPts val="0"/>
                        </a:spcAft>
                      </a:pPr>
                      <a:r>
                        <a:rPr lang="en-US" sz="1200" b="1" dirty="0" smtClean="0">
                          <a:effectLst/>
                          <a:latin typeface="Arial" panose="020B0604020202020204" pitchFamily="34" charset="0"/>
                          <a:ea typeface="Calibri" panose="020F0502020204030204" pitchFamily="34" charset="0"/>
                          <a:cs typeface="Mangal"/>
                        </a:rPr>
                        <a:t>4. </a:t>
                      </a:r>
                      <a:r>
                        <a:rPr lang="en-US" sz="1200" b="1" dirty="0" smtClean="0">
                          <a:effectLst/>
                          <a:latin typeface="Arial" panose="020B0604020202020204" pitchFamily="34" charset="0"/>
                          <a:ea typeface="Calibri" panose="020F0502020204030204" pitchFamily="34" charset="0"/>
                          <a:cs typeface="Times New Roman" panose="02020603050405020304" pitchFamily="18" charset="0"/>
                        </a:rPr>
                        <a:t>Methodology and Approach :40</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The service provider must demonstrate their understanding of the key requirements and project expectations of SIU as outlined in this document. Approach and Methodology should at least cover the following areas:</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0"/>
                        </a:spcAft>
                        <a:buFont typeface="Symbol" panose="05050102010706020507" pitchFamily="18" charset="2"/>
                        <a:buChar char=""/>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A detailed methodology, approach indication the tools on how they will assist SIU in achieving the objectives of this request must be provided.</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en-US" sz="1200" dirty="0" smtClean="0">
                          <a:effectLst/>
                          <a:latin typeface="Arial" panose="020B0604020202020204" pitchFamily="34" charset="0"/>
                          <a:ea typeface="Calibri" panose="020F0502020204030204" pitchFamily="34" charset="0"/>
                        </a:rPr>
                        <a:t>Clear project deliverable indicating key milestones and turnaround times.</a:t>
                      </a:r>
                      <a:endParaRPr lang="en-US" sz="1200" dirty="0">
                        <a:effectLst/>
                        <a:latin typeface="Calibri" panose="020F0502020204030204" pitchFamily="34" charset="0"/>
                        <a:ea typeface="Calibri" panose="020F0502020204030204" pitchFamily="34" charset="0"/>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just">
                        <a:lnSpc>
                          <a:spcPct val="115000"/>
                        </a:lnSpc>
                        <a:spcBef>
                          <a:spcPts val="800"/>
                        </a:spcBef>
                        <a:spcAft>
                          <a:spcPts val="0"/>
                        </a:spcAft>
                        <a:buFont typeface="Symbol" panose="05050102010706020507" pitchFamily="18" charset="2"/>
                        <a:buChar char=""/>
                      </a:pPr>
                      <a:endParaRPr lang="en-US" sz="1200" dirty="0">
                        <a:effectLst/>
                        <a:latin typeface="Calibri" panose="020F0502020204030204" pitchFamily="34" charset="0"/>
                        <a:ea typeface="Calibri" panose="020F0502020204030204" pitchFamily="34" charset="0"/>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800"/>
                        </a:spcBef>
                        <a:spcAft>
                          <a:spcPts val="0"/>
                        </a:spcAft>
                      </a:pPr>
                      <a:r>
                        <a:rPr lang="en-US" sz="1200" b="1" dirty="0" smtClean="0">
                          <a:effectLst/>
                          <a:latin typeface="Arial" panose="020B0604020202020204" pitchFamily="34" charset="0"/>
                          <a:ea typeface="Calibri" panose="020F0502020204030204" pitchFamily="34" charset="0"/>
                          <a:cs typeface="Mangal"/>
                        </a:rPr>
                        <a:t>40</a:t>
                      </a:r>
                      <a:endParaRPr lang="en-US" sz="1200" dirty="0">
                        <a:effectLst/>
                        <a:latin typeface="Calibri" panose="020F0502020204030204" pitchFamily="34" charset="0"/>
                        <a:ea typeface="Calibri" panose="020F0502020204030204" pitchFamily="34" charset="0"/>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2692965"/>
                  </a:ext>
                </a:extLst>
              </a:tr>
            </a:tbl>
          </a:graphicData>
        </a:graphic>
      </p:graphicFrame>
      <p:pic>
        <p:nvPicPr>
          <p:cNvPr id="2" name="Picture 1"/>
          <p:cNvPicPr>
            <a:picLocks noChangeAspect="1"/>
          </p:cNvPicPr>
          <p:nvPr/>
        </p:nvPicPr>
        <p:blipFill>
          <a:blip r:embed="rId3"/>
          <a:stretch>
            <a:fillRect/>
          </a:stretch>
        </p:blipFill>
        <p:spPr>
          <a:xfrm>
            <a:off x="2706254" y="628073"/>
            <a:ext cx="5357229" cy="4324927"/>
          </a:xfrm>
          <a:prstGeom prst="rect">
            <a:avLst/>
          </a:prstGeom>
        </p:spPr>
      </p:pic>
    </p:spTree>
    <p:extLst>
      <p:ext uri="{BB962C8B-B14F-4D97-AF65-F5344CB8AC3E}">
        <p14:creationId xmlns:p14="http://schemas.microsoft.com/office/powerpoint/2010/main" val="40905403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Content Placeholder 2"/>
          <p:cNvSpPr txBox="1">
            <a:spLocks/>
          </p:cNvSpPr>
          <p:nvPr/>
        </p:nvSpPr>
        <p:spPr>
          <a:xfrm>
            <a:off x="1238250" y="0"/>
            <a:ext cx="7099300" cy="8382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dirty="0">
              <a:latin typeface="+mj-lt"/>
            </a:endParaRPr>
          </a:p>
        </p:txBody>
      </p:sp>
      <p:sp>
        <p:nvSpPr>
          <p:cNvPr id="6" name="Slide Number Placeholder 4"/>
          <p:cNvSpPr>
            <a:spLocks noGrp="1"/>
          </p:cNvSpPr>
          <p:nvPr>
            <p:ph type="sldNum" sz="quarter" idx="4294967295"/>
          </p:nvPr>
        </p:nvSpPr>
        <p:spPr>
          <a:xfrm>
            <a:off x="7099300" y="6356351"/>
            <a:ext cx="2311400" cy="365125"/>
          </a:xfrm>
          <a:prstGeom prst="rect">
            <a:avLst/>
          </a:prstGeom>
        </p:spPr>
        <p:txBody>
          <a:bodyPr/>
          <a:lstStyle/>
          <a:p>
            <a:fld id="{9606CA99-BDBE-4114-A376-B0F3ABB74991}" type="slidenum">
              <a:rPr lang="en-ZA" altLang="en-US" smtClean="0"/>
              <a:pPr/>
              <a:t>14</a:t>
            </a:fld>
            <a:endParaRPr lang="en-ZA" altLang="en-US" dirty="0"/>
          </a:p>
        </p:txBody>
      </p:sp>
      <p:sp>
        <p:nvSpPr>
          <p:cNvPr id="7" name="Title 1"/>
          <p:cNvSpPr txBox="1">
            <a:spLocks/>
          </p:cNvSpPr>
          <p:nvPr/>
        </p:nvSpPr>
        <p:spPr>
          <a:xfrm>
            <a:off x="266700" y="866549"/>
            <a:ext cx="9144000" cy="23876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u="sng" smtClean="0">
                <a:latin typeface="Arial" panose="020B0604020202020204" pitchFamily="34" charset="0"/>
                <a:cs typeface="Arial" panose="020B0604020202020204" pitchFamily="34" charset="0"/>
              </a:rPr>
              <a:t>Stage 3 – Price and Preference (B-BBEE)  </a:t>
            </a:r>
            <a:r>
              <a:rPr lang="en-US" sz="3200" smtClean="0">
                <a:latin typeface="Arial" panose="020B0604020202020204" pitchFamily="34" charset="0"/>
                <a:cs typeface="Arial" panose="020B0604020202020204" pitchFamily="34" charset="0"/>
              </a:rPr>
              <a:t/>
            </a:r>
            <a:br>
              <a:rPr lang="en-US" sz="3200" smtClean="0">
                <a:latin typeface="Arial" panose="020B0604020202020204" pitchFamily="34" charset="0"/>
                <a:cs typeface="Arial" panose="020B0604020202020204" pitchFamily="34" charset="0"/>
              </a:rPr>
            </a:br>
            <a:endParaRPr lang="en-US" sz="3200" dirty="0">
              <a:latin typeface="Arial" panose="020B0604020202020204" pitchFamily="34" charset="0"/>
              <a:cs typeface="Arial" panose="020B0604020202020204" pitchFamily="34" charset="0"/>
            </a:endParaRPr>
          </a:p>
        </p:txBody>
      </p:sp>
      <p:sp>
        <p:nvSpPr>
          <p:cNvPr id="8" name="Subtitle 2"/>
          <p:cNvSpPr txBox="1">
            <a:spLocks/>
          </p:cNvSpPr>
          <p:nvPr/>
        </p:nvSpPr>
        <p:spPr>
          <a:xfrm>
            <a:off x="266700" y="3346224"/>
            <a:ext cx="9144000" cy="165576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en-US" dirty="0" smtClean="0"/>
              <a:t>Bidders who score a minimum quality threshold of </a:t>
            </a:r>
            <a:r>
              <a:rPr lang="en-US" b="1" dirty="0" smtClean="0"/>
              <a:t>70% </a:t>
            </a:r>
            <a:r>
              <a:rPr lang="en-US" dirty="0" smtClean="0"/>
              <a:t>on functionality, will proceed to be evaluated on Price and Preferences (B-BBEE). </a:t>
            </a:r>
            <a:endParaRPr lang="en-US" dirty="0"/>
          </a:p>
        </p:txBody>
      </p:sp>
    </p:spTree>
    <p:extLst>
      <p:ext uri="{BB962C8B-B14F-4D97-AF65-F5344CB8AC3E}">
        <p14:creationId xmlns:p14="http://schemas.microsoft.com/office/powerpoint/2010/main" val="36264079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23120" y="1732634"/>
            <a:ext cx="8915400" cy="4769721"/>
          </a:xfrm>
        </p:spPr>
        <p:txBody>
          <a:bodyPr>
            <a:normAutofit/>
          </a:bodyPr>
          <a:lstStyle/>
          <a:p>
            <a:pPr>
              <a:buFont typeface="Arial" panose="020B0604020202020204" pitchFamily="34" charset="0"/>
              <a:buChar char="•"/>
            </a:pPr>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p:txBody>
      </p:sp>
      <p:sp>
        <p:nvSpPr>
          <p:cNvPr id="4" name="Title 1"/>
          <p:cNvSpPr>
            <a:spLocks noGrp="1"/>
          </p:cNvSpPr>
          <p:nvPr>
            <p:ph type="title"/>
          </p:nvPr>
        </p:nvSpPr>
        <p:spPr>
          <a:xfrm>
            <a:off x="0" y="38289"/>
            <a:ext cx="10515600" cy="513708"/>
          </a:xfrm>
        </p:spPr>
        <p:txBody>
          <a:bodyPr>
            <a:normAutofit fontScale="90000"/>
          </a:bodyPr>
          <a:lstStyle/>
          <a:p>
            <a:r>
              <a:rPr lang="en-US" sz="3600" b="1" u="heavy" dirty="0"/>
              <a:t>Award/Objective </a:t>
            </a:r>
            <a:r>
              <a:rPr lang="en-US" sz="3600" b="1" u="heavy" dirty="0" smtClean="0"/>
              <a:t>Criteria</a:t>
            </a:r>
            <a:endParaRPr lang="en-US" dirty="0"/>
          </a:p>
        </p:txBody>
      </p:sp>
      <p:sp>
        <p:nvSpPr>
          <p:cNvPr id="5" name="Content Placeholder 2"/>
          <p:cNvSpPr txBox="1">
            <a:spLocks/>
          </p:cNvSpPr>
          <p:nvPr/>
        </p:nvSpPr>
        <p:spPr>
          <a:xfrm>
            <a:off x="-2806" y="551996"/>
            <a:ext cx="5870206" cy="53637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300" b="1" u="heavy" dirty="0" smtClean="0">
                <a:latin typeface="Arial" panose="020B0604020202020204" pitchFamily="34" charset="0"/>
                <a:cs typeface="Arial" panose="020B0604020202020204" pitchFamily="34" charset="0"/>
              </a:rPr>
              <a:t>Bidders who fail to meet below award/objective criteria will not be considered for appointment. </a:t>
            </a:r>
          </a:p>
          <a:p>
            <a:endParaRPr lang="en-US" sz="1300" dirty="0" smtClean="0">
              <a:latin typeface="Arial" panose="020B0604020202020204" pitchFamily="34" charset="0"/>
              <a:cs typeface="Arial" panose="020B0604020202020204" pitchFamily="34" charset="0"/>
            </a:endParaRPr>
          </a:p>
          <a:p>
            <a:pPr algn="just"/>
            <a:r>
              <a:rPr lang="en-US" sz="1300" dirty="0" smtClean="0">
                <a:latin typeface="Arial" panose="020B0604020202020204" pitchFamily="34" charset="0"/>
                <a:cs typeface="Arial" panose="020B0604020202020204" pitchFamily="34" charset="0"/>
              </a:rPr>
              <a:t>SIU reserves the right to screen the bidder and the team assigned to the SIU in terms of its own Internal Integrity Unit (“IIU”) before appointment, should such screening results have a negative outcome, the SIU reserves the right not to award the bid to the subjected/recommended/highest scoring bidder;</a:t>
            </a:r>
          </a:p>
          <a:p>
            <a:pPr algn="just"/>
            <a:r>
              <a:rPr lang="en-US" sz="1300" dirty="0" smtClean="0">
                <a:latin typeface="Arial" panose="020B0604020202020204" pitchFamily="34" charset="0"/>
                <a:cs typeface="Arial" panose="020B0604020202020204" pitchFamily="34" charset="0"/>
              </a:rPr>
              <a:t>In terms of SIU’s procedures, SIU may subject the prospective bidder to vetting process in terms of State Security Agency (“SSA”), should such vetting results have a negative outcome as per SSA and SIU procedures, SIU reserves the right not to award the contract to the recommended/highest scoring bidder; or to revoke/terminate the awarded;</a:t>
            </a:r>
          </a:p>
          <a:p>
            <a:pPr algn="just"/>
            <a:r>
              <a:rPr lang="en-US" sz="1300" dirty="0" smtClean="0">
                <a:latin typeface="Arial" panose="020B0604020202020204" pitchFamily="34" charset="0"/>
                <a:cs typeface="Arial" panose="020B0604020202020204" pitchFamily="34" charset="0"/>
              </a:rPr>
              <a:t>Bid will only be awarded to the bidder who successfully pass the SIU’s Internal Integrity Unit screening and/or State Security Agency vetting; failure to pass could result in SIU not awarding the bid to a bidder irrespective of the points scored after the final evaluation and;</a:t>
            </a:r>
          </a:p>
          <a:p>
            <a:pPr algn="just"/>
            <a:r>
              <a:rPr lang="en-US" sz="1300" dirty="0" smtClean="0">
                <a:latin typeface="Arial" panose="020B0604020202020204" pitchFamily="34" charset="0"/>
                <a:cs typeface="Arial" panose="020B0604020202020204" pitchFamily="34" charset="0"/>
              </a:rPr>
              <a:t>The SIU reserves the right not to award a bid if the bidding entity's financial statements and/or supporting financial information creates doubt to the SIU, in its sole discretion, that the bidder would not be able to meet its short and longer term financial commitments.</a:t>
            </a:r>
          </a:p>
          <a:p>
            <a:pPr algn="just"/>
            <a:r>
              <a:rPr lang="en-US" sz="1300" dirty="0" smtClean="0">
                <a:latin typeface="Arial" panose="020B0604020202020204" pitchFamily="34" charset="0"/>
                <a:cs typeface="Arial" panose="020B0604020202020204" pitchFamily="34" charset="0"/>
              </a:rPr>
              <a:t>SIU requires last three (3) years Audited Financial Statement (AFS), If Audited Financial Statements are not available, the bidder should provide justifiable reasons and provide the SIU with a copy of the latest Unaudited AFS/ Management Accounts signed off by the directors/members/ management " certifying accuracy and completeness of the said AFS.</a:t>
            </a:r>
          </a:p>
          <a:p>
            <a:endParaRPr lang="en-US" sz="1300" dirty="0"/>
          </a:p>
        </p:txBody>
      </p:sp>
      <p:sp>
        <p:nvSpPr>
          <p:cNvPr id="6" name="Content Placeholder 3"/>
          <p:cNvSpPr txBox="1">
            <a:spLocks/>
          </p:cNvSpPr>
          <p:nvPr/>
        </p:nvSpPr>
        <p:spPr>
          <a:xfrm>
            <a:off x="6041571" y="551996"/>
            <a:ext cx="3864429" cy="4351338"/>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US" sz="1800" b="1" u="sng" dirty="0" smtClean="0">
                <a:latin typeface="Arial" panose="020B0604020202020204" pitchFamily="34" charset="0"/>
                <a:cs typeface="Arial" panose="020B0604020202020204" pitchFamily="34" charset="0"/>
              </a:rPr>
              <a:t>TEAM REQUIREMENTS:</a:t>
            </a:r>
          </a:p>
          <a:p>
            <a:pPr algn="just"/>
            <a:endParaRPr lang="en-US" sz="1800" u="sng" dirty="0" smtClean="0">
              <a:latin typeface="Arial" panose="020B0604020202020204" pitchFamily="34" charset="0"/>
              <a:cs typeface="Arial" panose="020B0604020202020204" pitchFamily="34" charset="0"/>
            </a:endParaRPr>
          </a:p>
          <a:p>
            <a:pPr algn="just"/>
            <a:r>
              <a:rPr lang="en-US" sz="1400" dirty="0"/>
              <a:t>The successful service provider should</a:t>
            </a:r>
            <a:r>
              <a:rPr lang="en-US" sz="1400" dirty="0" smtClean="0"/>
              <a:t>;</a:t>
            </a:r>
            <a:endParaRPr lang="en-US" sz="1400" dirty="0"/>
          </a:p>
          <a:p>
            <a:pPr algn="just"/>
            <a:r>
              <a:rPr lang="en-US" sz="1400" dirty="0"/>
              <a:t>f)	Provide names and attach CV’s of team members who will working on a project as well as those staff members who will be responsible for project execution planning, directing, and/or reporting.</a:t>
            </a:r>
          </a:p>
          <a:p>
            <a:pPr algn="just"/>
            <a:r>
              <a:rPr lang="en-US" sz="1400" dirty="0" smtClean="0"/>
              <a:t>g)Provide </a:t>
            </a:r>
            <a:r>
              <a:rPr lang="en-US" sz="1400" dirty="0"/>
              <a:t>a suitable number of full time staff members who will be allocated to the project.</a:t>
            </a:r>
          </a:p>
          <a:p>
            <a:pPr algn="just"/>
            <a:r>
              <a:rPr lang="en-US" sz="1400" dirty="0" smtClean="0"/>
              <a:t>h)Any </a:t>
            </a:r>
            <a:r>
              <a:rPr lang="en-US" sz="1400" dirty="0"/>
              <a:t>changes in the project team or resource allocate to SIU must request approval from SIU.</a:t>
            </a:r>
          </a:p>
          <a:p>
            <a:pPr algn="just"/>
            <a:r>
              <a:rPr lang="en-US" sz="1400" dirty="0" err="1"/>
              <a:t>i</a:t>
            </a:r>
            <a:r>
              <a:rPr lang="en-US" sz="1400" dirty="0"/>
              <a:t>)	Provide the names and qualifications of any outside specialists and consultants who will assist the service provider’s staff members.</a:t>
            </a:r>
          </a:p>
          <a:p>
            <a:pPr algn="just"/>
            <a:r>
              <a:rPr lang="en-US" sz="1400" dirty="0"/>
              <a:t>j)	Team must demonstrate experience in design and implementation of organizational culture strategy. </a:t>
            </a:r>
          </a:p>
          <a:p>
            <a:pPr algn="just"/>
            <a:r>
              <a:rPr lang="en-US" sz="1400" dirty="0" smtClean="0"/>
              <a:t>k)Ownership </a:t>
            </a:r>
            <a:r>
              <a:rPr lang="en-US" sz="1400" dirty="0"/>
              <a:t>of working papers and generated reports shall remain the property of the SIU and shall at the conclusion of every assignment be handed over to the SIU.</a:t>
            </a:r>
          </a:p>
          <a:p>
            <a:pPr algn="just"/>
            <a:endParaRPr lang="en-US" sz="1800" dirty="0"/>
          </a:p>
        </p:txBody>
      </p:sp>
    </p:spTree>
    <p:extLst>
      <p:ext uri="{BB962C8B-B14F-4D97-AF65-F5344CB8AC3E}">
        <p14:creationId xmlns:p14="http://schemas.microsoft.com/office/powerpoint/2010/main" val="36242291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990926" y="6569559"/>
            <a:ext cx="7345830" cy="246221"/>
          </a:xfrm>
          <a:prstGeom prst="rect">
            <a:avLst/>
          </a:prstGeom>
          <a:noFill/>
        </p:spPr>
        <p:txBody>
          <a:bodyPr wrap="square" rtlCol="0">
            <a:spAutoFit/>
          </a:bodyPr>
          <a:lstStyle/>
          <a:p>
            <a:r>
              <a:rPr lang="en-US" sz="1000" b="1" dirty="0" smtClean="0">
                <a:latin typeface="Arial"/>
                <a:cs typeface="Arial"/>
              </a:rPr>
              <a:t>Hotline: 0800 037 774    |     Website: https://www.siu.org.za   |   E-mail: </a:t>
            </a:r>
            <a:r>
              <a:rPr lang="en-US" sz="1000" b="1" dirty="0" err="1" smtClean="0">
                <a:latin typeface="Arial"/>
                <a:cs typeface="Arial"/>
              </a:rPr>
              <a:t>info@siu.org.za</a:t>
            </a:r>
            <a:r>
              <a:rPr lang="en-US" sz="1000" b="1" dirty="0" smtClean="0">
                <a:latin typeface="Arial"/>
                <a:cs typeface="Arial"/>
              </a:rPr>
              <a:t> </a:t>
            </a:r>
            <a:endParaRPr lang="en-US" sz="1000" b="1" dirty="0">
              <a:latin typeface="Arial"/>
              <a:cs typeface="Arial"/>
            </a:endParaRPr>
          </a:p>
        </p:txBody>
      </p:sp>
      <p:sp>
        <p:nvSpPr>
          <p:cNvPr id="3" name="Rectangle 2"/>
          <p:cNvSpPr/>
          <p:nvPr/>
        </p:nvSpPr>
        <p:spPr>
          <a:xfrm>
            <a:off x="285762" y="968005"/>
            <a:ext cx="9611366" cy="1323439"/>
          </a:xfrm>
          <a:prstGeom prst="rect">
            <a:avLst/>
          </a:prstGeom>
        </p:spPr>
        <p:txBody>
          <a:bodyPr wrap="square">
            <a:spAutoFit/>
          </a:bodyPr>
          <a:lstStyle/>
          <a:p>
            <a:pPr algn="ctr"/>
            <a:r>
              <a:rPr lang="en-US" sz="8000" b="1" dirty="0">
                <a:latin typeface="Arial" panose="020B0604020202020204" pitchFamily="34" charset="0"/>
                <a:cs typeface="Arial" panose="020B0604020202020204" pitchFamily="34" charset="0"/>
              </a:rPr>
              <a:t>THANK YOU</a:t>
            </a:r>
          </a:p>
        </p:txBody>
      </p:sp>
      <p:cxnSp>
        <p:nvCxnSpPr>
          <p:cNvPr id="8" name="Straight Connector 7"/>
          <p:cNvCxnSpPr/>
          <p:nvPr/>
        </p:nvCxnSpPr>
        <p:spPr>
          <a:xfrm>
            <a:off x="2560320" y="2133600"/>
            <a:ext cx="5039360"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116" y="2532906"/>
            <a:ext cx="506576" cy="50722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6364" y="2532906"/>
            <a:ext cx="507226" cy="50722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2524325" y="2273784"/>
            <a:ext cx="3600249" cy="830997"/>
          </a:xfrm>
          <a:prstGeom prst="rect">
            <a:avLst/>
          </a:prstGeom>
          <a:noFill/>
        </p:spPr>
        <p:txBody>
          <a:bodyPr wrap="square" rtlCol="0">
            <a:spAutoFit/>
          </a:bodyPr>
          <a:lstStyle/>
          <a:p>
            <a:r>
              <a:rPr lang="en-US" sz="1600" dirty="0" smtClean="0">
                <a:latin typeface="Arial"/>
                <a:cs typeface="Arial"/>
              </a:rPr>
              <a:t>Hotline: 0800 037 774    </a:t>
            </a:r>
          </a:p>
          <a:p>
            <a:r>
              <a:rPr lang="en-US" sz="1600" dirty="0" smtClean="0">
                <a:latin typeface="Arial"/>
                <a:cs typeface="Arial"/>
              </a:rPr>
              <a:t>Website: https://www.siu.org.za </a:t>
            </a:r>
          </a:p>
          <a:p>
            <a:r>
              <a:rPr lang="en-US" sz="1600" dirty="0" smtClean="0">
                <a:latin typeface="Arial"/>
                <a:cs typeface="Arial"/>
              </a:rPr>
              <a:t>E-mail: info@siu.org.za </a:t>
            </a:r>
            <a:endParaRPr lang="en-US" sz="1600" dirty="0">
              <a:latin typeface="Arial"/>
              <a:cs typeface="Arial"/>
            </a:endParaRPr>
          </a:p>
        </p:txBody>
      </p:sp>
      <p:sp>
        <p:nvSpPr>
          <p:cNvPr id="10" name="TextBox 9"/>
          <p:cNvSpPr txBox="1"/>
          <p:nvPr/>
        </p:nvSpPr>
        <p:spPr>
          <a:xfrm>
            <a:off x="6626364" y="2224769"/>
            <a:ext cx="1144766" cy="369332"/>
          </a:xfrm>
          <a:prstGeom prst="rect">
            <a:avLst/>
          </a:prstGeom>
          <a:noFill/>
        </p:spPr>
        <p:txBody>
          <a:bodyPr wrap="square" rtlCol="0">
            <a:spAutoFit/>
          </a:bodyPr>
          <a:lstStyle/>
          <a:p>
            <a:r>
              <a:rPr lang="en-US" dirty="0" smtClean="0"/>
              <a:t>Follow Us</a:t>
            </a:r>
            <a:endParaRPr lang="en-US" dirty="0"/>
          </a:p>
        </p:txBody>
      </p:sp>
      <p:sp>
        <p:nvSpPr>
          <p:cNvPr id="14" name="TextBox 13"/>
          <p:cNvSpPr txBox="1"/>
          <p:nvPr/>
        </p:nvSpPr>
        <p:spPr>
          <a:xfrm>
            <a:off x="6731139" y="3015344"/>
            <a:ext cx="1144766" cy="276999"/>
          </a:xfrm>
          <a:prstGeom prst="rect">
            <a:avLst/>
          </a:prstGeom>
          <a:noFill/>
        </p:spPr>
        <p:txBody>
          <a:bodyPr wrap="square" rtlCol="0">
            <a:spAutoFit/>
          </a:bodyPr>
          <a:lstStyle/>
          <a:p>
            <a:r>
              <a:rPr lang="en-US" sz="1200" b="1" dirty="0" smtClean="0"/>
              <a:t>@RSASIU</a:t>
            </a:r>
            <a:endParaRPr lang="en-US" sz="1200" b="1" dirty="0"/>
          </a:p>
        </p:txBody>
      </p:sp>
      <p:cxnSp>
        <p:nvCxnSpPr>
          <p:cNvPr id="13" name="Straight Connector 12"/>
          <p:cNvCxnSpPr/>
          <p:nvPr/>
        </p:nvCxnSpPr>
        <p:spPr>
          <a:xfrm>
            <a:off x="6702564" y="3040132"/>
            <a:ext cx="868541"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22370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Content Placeholder 2"/>
          <p:cNvSpPr txBox="1">
            <a:spLocks/>
          </p:cNvSpPr>
          <p:nvPr/>
        </p:nvSpPr>
        <p:spPr>
          <a:xfrm>
            <a:off x="1238250" y="0"/>
            <a:ext cx="7099300" cy="8382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dirty="0">
              <a:latin typeface="+mj-lt"/>
            </a:endParaRPr>
          </a:p>
        </p:txBody>
      </p:sp>
      <p:sp>
        <p:nvSpPr>
          <p:cNvPr id="6" name="Slide Number Placeholder 4"/>
          <p:cNvSpPr>
            <a:spLocks noGrp="1"/>
          </p:cNvSpPr>
          <p:nvPr>
            <p:ph type="sldNum" sz="quarter" idx="4294967295"/>
          </p:nvPr>
        </p:nvSpPr>
        <p:spPr>
          <a:xfrm>
            <a:off x="7099300" y="6356351"/>
            <a:ext cx="2311400" cy="365125"/>
          </a:xfrm>
          <a:prstGeom prst="rect">
            <a:avLst/>
          </a:prstGeom>
        </p:spPr>
        <p:txBody>
          <a:bodyPr/>
          <a:lstStyle/>
          <a:p>
            <a:fld id="{9606CA99-BDBE-4114-A376-B0F3ABB74991}" type="slidenum">
              <a:rPr lang="en-ZA" altLang="en-US" smtClean="0"/>
              <a:pPr/>
              <a:t>2</a:t>
            </a:fld>
            <a:endParaRPr lang="en-ZA" altLang="en-US" dirty="0"/>
          </a:p>
        </p:txBody>
      </p:sp>
      <p:sp>
        <p:nvSpPr>
          <p:cNvPr id="7" name="Title 1"/>
          <p:cNvSpPr txBox="1">
            <a:spLocks/>
          </p:cNvSpPr>
          <p:nvPr/>
        </p:nvSpPr>
        <p:spPr>
          <a:xfrm>
            <a:off x="266700" y="-355600"/>
            <a:ext cx="9144000" cy="23876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800" u="sng" dirty="0" smtClean="0"/>
              <a:t>DURATION OF THE CONTRACT</a:t>
            </a:r>
            <a:endParaRPr lang="en-US" sz="4800" u="sng" dirty="0"/>
          </a:p>
        </p:txBody>
      </p:sp>
      <p:sp>
        <p:nvSpPr>
          <p:cNvPr id="8" name="Subtitle 2"/>
          <p:cNvSpPr txBox="1">
            <a:spLocks/>
          </p:cNvSpPr>
          <p:nvPr/>
        </p:nvSpPr>
        <p:spPr>
          <a:xfrm>
            <a:off x="428952" y="2060009"/>
            <a:ext cx="9144000" cy="165576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4800" b="1" dirty="0" smtClean="0"/>
              <a:t>The project is for a period not exceeding Nine months.</a:t>
            </a:r>
            <a:endParaRPr lang="en-US" sz="4800" dirty="0" smtClean="0"/>
          </a:p>
          <a:p>
            <a:endParaRPr lang="en-US" sz="4800" dirty="0"/>
          </a:p>
        </p:txBody>
      </p:sp>
    </p:spTree>
    <p:extLst>
      <p:ext uri="{BB962C8B-B14F-4D97-AF65-F5344CB8AC3E}">
        <p14:creationId xmlns:p14="http://schemas.microsoft.com/office/powerpoint/2010/main" val="12315510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Content Placeholder 2"/>
          <p:cNvSpPr txBox="1">
            <a:spLocks/>
          </p:cNvSpPr>
          <p:nvPr/>
        </p:nvSpPr>
        <p:spPr>
          <a:xfrm>
            <a:off x="1238250" y="0"/>
            <a:ext cx="7099300" cy="8382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dirty="0">
              <a:latin typeface="+mj-lt"/>
            </a:endParaRPr>
          </a:p>
        </p:txBody>
      </p:sp>
      <p:sp>
        <p:nvSpPr>
          <p:cNvPr id="6" name="Slide Number Placeholder 4"/>
          <p:cNvSpPr>
            <a:spLocks noGrp="1"/>
          </p:cNvSpPr>
          <p:nvPr>
            <p:ph type="sldNum" sz="quarter" idx="4294967295"/>
          </p:nvPr>
        </p:nvSpPr>
        <p:spPr>
          <a:xfrm>
            <a:off x="7099300" y="6356351"/>
            <a:ext cx="2311400" cy="365125"/>
          </a:xfrm>
          <a:prstGeom prst="rect">
            <a:avLst/>
          </a:prstGeom>
        </p:spPr>
        <p:txBody>
          <a:bodyPr/>
          <a:lstStyle/>
          <a:p>
            <a:fld id="{9606CA99-BDBE-4114-A376-B0F3ABB74991}" type="slidenum">
              <a:rPr lang="en-ZA" altLang="en-US" smtClean="0"/>
              <a:pPr/>
              <a:t>3</a:t>
            </a:fld>
            <a:endParaRPr lang="en-ZA" altLang="en-US" dirty="0"/>
          </a:p>
        </p:txBody>
      </p:sp>
      <p:sp>
        <p:nvSpPr>
          <p:cNvPr id="7" name="Title 1"/>
          <p:cNvSpPr txBox="1">
            <a:spLocks/>
          </p:cNvSpPr>
          <p:nvPr/>
        </p:nvSpPr>
        <p:spPr>
          <a:xfrm>
            <a:off x="609600" y="1029766"/>
            <a:ext cx="9144000" cy="145217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800" b="1" u="sng" dirty="0" smtClean="0">
                <a:cs typeface="Arial" panose="020B0604020202020204" pitchFamily="34" charset="0"/>
              </a:rPr>
              <a:t>CLOSING DATE BID</a:t>
            </a:r>
            <a:endParaRPr lang="en-US" sz="4800" b="1" u="sng" dirty="0">
              <a:cs typeface="Arial" panose="020B0604020202020204" pitchFamily="34" charset="0"/>
            </a:endParaRPr>
          </a:p>
        </p:txBody>
      </p:sp>
      <p:sp>
        <p:nvSpPr>
          <p:cNvPr id="8" name="Subtitle 2"/>
          <p:cNvSpPr txBox="1">
            <a:spLocks/>
          </p:cNvSpPr>
          <p:nvPr/>
        </p:nvSpPr>
        <p:spPr>
          <a:xfrm>
            <a:off x="266700" y="3022987"/>
            <a:ext cx="9144000" cy="1655762"/>
          </a:xfrm>
          <a:prstGeom prst="rect">
            <a:avLst/>
          </a:prstGeom>
        </p:spPr>
        <p:txBody>
          <a:bodyPr vert="horz" lIns="91440" tIns="45720" rIns="91440" bIns="45720" rtlCol="0">
            <a:normAutofit fontScale="6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altLang="en-US" dirty="0" smtClean="0">
                <a:latin typeface="Arial" panose="020B0604020202020204" pitchFamily="34" charset="0"/>
                <a:cs typeface="Arial" panose="020B0604020202020204" pitchFamily="34" charset="0"/>
              </a:rPr>
              <a:t>                   </a:t>
            </a:r>
            <a:r>
              <a:rPr lang="en-US" altLang="en-US" b="1" dirty="0" smtClean="0">
                <a:latin typeface="Arial" panose="020B0604020202020204" pitchFamily="34" charset="0"/>
                <a:cs typeface="Arial" panose="020B0604020202020204" pitchFamily="34" charset="0"/>
              </a:rPr>
              <a:t>Closing Date</a:t>
            </a:r>
            <a:r>
              <a:rPr lang="en-US" altLang="en-US" b="1" smtClean="0">
                <a:latin typeface="Arial" panose="020B0604020202020204" pitchFamily="34" charset="0"/>
                <a:cs typeface="Arial" panose="020B0604020202020204" pitchFamily="34" charset="0"/>
              </a:rPr>
              <a:t>: </a:t>
            </a:r>
            <a:r>
              <a:rPr lang="en-US" altLang="en-US" smtClean="0">
                <a:latin typeface="Arial" panose="020B0604020202020204" pitchFamily="34" charset="0"/>
                <a:cs typeface="Arial" panose="020B0604020202020204" pitchFamily="34" charset="0"/>
              </a:rPr>
              <a:t>15 </a:t>
            </a:r>
            <a:r>
              <a:rPr lang="en-US" altLang="en-US" dirty="0" smtClean="0">
                <a:latin typeface="Arial" panose="020B0604020202020204" pitchFamily="34" charset="0"/>
                <a:cs typeface="Arial" panose="020B0604020202020204" pitchFamily="34" charset="0"/>
              </a:rPr>
              <a:t>July 2022</a:t>
            </a:r>
          </a:p>
          <a:p>
            <a:pPr marL="0" indent="0">
              <a:buNone/>
            </a:pPr>
            <a:r>
              <a:rPr lang="en-US" altLang="en-US" b="1" dirty="0" smtClean="0">
                <a:latin typeface="Arial" panose="020B0604020202020204" pitchFamily="34" charset="0"/>
                <a:cs typeface="Arial" panose="020B0604020202020204" pitchFamily="34" charset="0"/>
              </a:rPr>
              <a:t>		      Time</a:t>
            </a:r>
            <a:r>
              <a:rPr lang="en-US" altLang="en-US" dirty="0" smtClean="0">
                <a:latin typeface="Arial" panose="020B0604020202020204" pitchFamily="34" charset="0"/>
                <a:cs typeface="Arial" panose="020B0604020202020204" pitchFamily="34" charset="0"/>
              </a:rPr>
              <a:t> :11H00</a:t>
            </a:r>
          </a:p>
          <a:p>
            <a:pPr marL="0" indent="0">
              <a:buNone/>
            </a:pPr>
            <a:r>
              <a:rPr lang="en-US" altLang="en-US" dirty="0" smtClean="0">
                <a:latin typeface="Arial" panose="020B0604020202020204" pitchFamily="34" charset="0"/>
                <a:cs typeface="Arial" panose="020B0604020202020204" pitchFamily="34" charset="0"/>
              </a:rPr>
              <a:t>                   </a:t>
            </a:r>
            <a:r>
              <a:rPr lang="en-US" altLang="en-US" b="1" dirty="0" smtClean="0">
                <a:latin typeface="Arial" panose="020B0604020202020204" pitchFamily="34" charset="0"/>
                <a:cs typeface="Arial" panose="020B0604020202020204" pitchFamily="34" charset="0"/>
              </a:rPr>
              <a:t>Date of Closing for Questions</a:t>
            </a:r>
            <a:r>
              <a:rPr lang="en-US" altLang="en-US" dirty="0" smtClean="0">
                <a:latin typeface="Arial" panose="020B0604020202020204" pitchFamily="34" charset="0"/>
                <a:cs typeface="Arial" panose="020B0604020202020204" pitchFamily="34" charset="0"/>
              </a:rPr>
              <a:t>: 06 July 2022</a:t>
            </a:r>
          </a:p>
          <a:p>
            <a:pPr marL="0" indent="0">
              <a:buNone/>
            </a:pPr>
            <a:r>
              <a:rPr lang="en-US" altLang="en-US" dirty="0" smtClean="0">
                <a:latin typeface="Arial" panose="020B0604020202020204" pitchFamily="34" charset="0"/>
                <a:cs typeface="Arial" panose="020B0604020202020204" pitchFamily="34" charset="0"/>
              </a:rPr>
              <a:t>                   </a:t>
            </a:r>
            <a:r>
              <a:rPr lang="en-US" altLang="en-US" b="1" dirty="0" smtClean="0">
                <a:latin typeface="Arial" panose="020B0604020202020204" pitchFamily="34" charset="0"/>
                <a:cs typeface="Arial" panose="020B0604020202020204" pitchFamily="34" charset="0"/>
              </a:rPr>
              <a:t>Date for publishing answers: </a:t>
            </a:r>
            <a:r>
              <a:rPr lang="en-US" altLang="en-US" dirty="0" smtClean="0">
                <a:latin typeface="Arial" panose="020B0604020202020204" pitchFamily="34" charset="0"/>
                <a:cs typeface="Arial" panose="020B0604020202020204" pitchFamily="34" charset="0"/>
              </a:rPr>
              <a:t>08 July 2022</a:t>
            </a:r>
          </a:p>
          <a:p>
            <a:pPr marL="0" indent="0">
              <a:buNone/>
            </a:pPr>
            <a:r>
              <a:rPr lang="en-US" altLang="en-US" dirty="0" smtClean="0">
                <a:latin typeface="Arial" panose="020B0604020202020204" pitchFamily="34" charset="0"/>
                <a:cs typeface="Arial" panose="020B0604020202020204" pitchFamily="34" charset="0"/>
              </a:rPr>
              <a:t>                   </a:t>
            </a:r>
            <a:r>
              <a:rPr lang="en-US" altLang="en-US" b="1" dirty="0" smtClean="0">
                <a:latin typeface="Arial" panose="020B0604020202020204" pitchFamily="34" charset="0"/>
                <a:cs typeface="Arial" panose="020B0604020202020204" pitchFamily="34" charset="0"/>
              </a:rPr>
              <a:t>E-mail address</a:t>
            </a:r>
            <a:r>
              <a:rPr lang="en-US" altLang="en-US" dirty="0" smtClean="0">
                <a:latin typeface="Arial" panose="020B0604020202020204" pitchFamily="34" charset="0"/>
                <a:cs typeface="Arial" panose="020B0604020202020204" pitchFamily="34" charset="0"/>
              </a:rPr>
              <a:t>: scm@siu.org.za</a:t>
            </a:r>
          </a:p>
          <a:p>
            <a:pPr marL="0" indent="0">
              <a:buNone/>
            </a:pPr>
            <a:endParaRPr lang="en-US" dirty="0"/>
          </a:p>
        </p:txBody>
      </p:sp>
    </p:spTree>
    <p:extLst>
      <p:ext uri="{BB962C8B-B14F-4D97-AF65-F5344CB8AC3E}">
        <p14:creationId xmlns:p14="http://schemas.microsoft.com/office/powerpoint/2010/main" val="41799701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Content Placeholder 2"/>
          <p:cNvSpPr txBox="1">
            <a:spLocks/>
          </p:cNvSpPr>
          <p:nvPr/>
        </p:nvSpPr>
        <p:spPr>
          <a:xfrm>
            <a:off x="1238250" y="0"/>
            <a:ext cx="7099300" cy="8382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dirty="0">
              <a:latin typeface="+mj-lt"/>
            </a:endParaRPr>
          </a:p>
        </p:txBody>
      </p:sp>
      <p:sp>
        <p:nvSpPr>
          <p:cNvPr id="6" name="Slide Number Placeholder 4"/>
          <p:cNvSpPr>
            <a:spLocks noGrp="1"/>
          </p:cNvSpPr>
          <p:nvPr>
            <p:ph type="sldNum" sz="quarter" idx="4294967295"/>
          </p:nvPr>
        </p:nvSpPr>
        <p:spPr>
          <a:xfrm>
            <a:off x="7099300" y="6356351"/>
            <a:ext cx="2311400" cy="365125"/>
          </a:xfrm>
          <a:prstGeom prst="rect">
            <a:avLst/>
          </a:prstGeom>
        </p:spPr>
        <p:txBody>
          <a:bodyPr/>
          <a:lstStyle/>
          <a:p>
            <a:fld id="{9606CA99-BDBE-4114-A376-B0F3ABB74991}" type="slidenum">
              <a:rPr lang="en-ZA" altLang="en-US" smtClean="0"/>
              <a:pPr/>
              <a:t>4</a:t>
            </a:fld>
            <a:endParaRPr lang="en-ZA" altLang="en-US" dirty="0"/>
          </a:p>
        </p:txBody>
      </p:sp>
      <p:sp>
        <p:nvSpPr>
          <p:cNvPr id="7" name="Title 1"/>
          <p:cNvSpPr>
            <a:spLocks noGrp="1"/>
          </p:cNvSpPr>
          <p:nvPr>
            <p:ph type="title"/>
          </p:nvPr>
        </p:nvSpPr>
        <p:spPr>
          <a:xfrm>
            <a:off x="-421822" y="-308998"/>
            <a:ext cx="10967357" cy="1325563"/>
          </a:xfrm>
        </p:spPr>
        <p:txBody>
          <a:bodyPr>
            <a:normAutofit/>
          </a:bodyPr>
          <a:lstStyle/>
          <a:p>
            <a:r>
              <a:rPr lang="en-US" sz="3200" u="sng" dirty="0">
                <a:latin typeface="Arial" panose="020B0604020202020204" pitchFamily="34" charset="0"/>
                <a:cs typeface="Arial" panose="020B0604020202020204" pitchFamily="34" charset="0"/>
              </a:rPr>
              <a:t>SCOPE OF WORK/ TERMS OF REFERENCE (TOR)</a:t>
            </a:r>
          </a:p>
        </p:txBody>
      </p:sp>
      <p:sp>
        <p:nvSpPr>
          <p:cNvPr id="8" name="Content Placeholder 2"/>
          <p:cNvSpPr>
            <a:spLocks noGrp="1"/>
          </p:cNvSpPr>
          <p:nvPr>
            <p:ph sz="half" idx="1"/>
          </p:nvPr>
        </p:nvSpPr>
        <p:spPr>
          <a:xfrm>
            <a:off x="185056" y="838200"/>
            <a:ext cx="9568543" cy="5335588"/>
          </a:xfrm>
        </p:spPr>
        <p:txBody>
          <a:bodyPr>
            <a:noAutofit/>
          </a:bodyPr>
          <a:lstStyle/>
          <a:p>
            <a:pPr marL="0" lvl="0" indent="0" algn="just">
              <a:lnSpc>
                <a:spcPct val="150000"/>
              </a:lnSpc>
              <a:spcBef>
                <a:spcPts val="600"/>
              </a:spcBef>
              <a:spcAft>
                <a:spcPts val="600"/>
              </a:spcAft>
              <a:buNone/>
            </a:pPr>
            <a:r>
              <a:rPr lang="en-US" sz="900" b="1" dirty="0">
                <a:latin typeface="Arial" panose="020B0604020202020204" pitchFamily="34" charset="0"/>
                <a:ea typeface="Times New Roman" panose="02020603050405020304" pitchFamily="18" charset="0"/>
                <a:cs typeface="Arial" panose="020B0604020202020204" pitchFamily="34" charset="0"/>
              </a:rPr>
              <a:t>The SIU currently has offices in the following Provinces with about </a:t>
            </a:r>
            <a:r>
              <a:rPr lang="en-US" sz="900" b="1" dirty="0" smtClean="0">
                <a:latin typeface="Arial" panose="020B0604020202020204" pitchFamily="34" charset="0"/>
                <a:ea typeface="Times New Roman" panose="02020603050405020304" pitchFamily="18" charset="0"/>
                <a:cs typeface="Arial" panose="020B0604020202020204" pitchFamily="34" charset="0"/>
              </a:rPr>
              <a:t>600 to 650</a:t>
            </a:r>
            <a:r>
              <a:rPr lang="en-US" sz="900" b="1" dirty="0" smtClean="0">
                <a:latin typeface="Arial" panose="020B0604020202020204" pitchFamily="34" charset="0"/>
                <a:ea typeface="Times New Roman" panose="02020603050405020304" pitchFamily="18" charset="0"/>
                <a:cs typeface="Arial" panose="020B0604020202020204" pitchFamily="34" charset="0"/>
              </a:rPr>
              <a:t> </a:t>
            </a:r>
            <a:r>
              <a:rPr lang="en-US" sz="900" b="1" dirty="0">
                <a:latin typeface="Arial" panose="020B0604020202020204" pitchFamily="34" charset="0"/>
                <a:ea typeface="Times New Roman" panose="02020603050405020304" pitchFamily="18" charset="0"/>
                <a:cs typeface="Arial" panose="020B0604020202020204" pitchFamily="34" charset="0"/>
              </a:rPr>
              <a:t>employees and expect to grow to 600 employees in the April </a:t>
            </a:r>
            <a:r>
              <a:rPr lang="en-US" sz="900" b="1" dirty="0" smtClean="0">
                <a:latin typeface="Arial" panose="020B0604020202020204" pitchFamily="34" charset="0"/>
                <a:ea typeface="Times New Roman" panose="02020603050405020304" pitchFamily="18" charset="0"/>
                <a:cs typeface="Arial" panose="020B0604020202020204" pitchFamily="34" charset="0"/>
              </a:rPr>
              <a:t>2022 </a:t>
            </a:r>
            <a:r>
              <a:rPr lang="en-US" sz="900" b="1" dirty="0">
                <a:latin typeface="Arial" panose="020B0604020202020204" pitchFamily="34" charset="0"/>
                <a:ea typeface="Times New Roman" panose="02020603050405020304" pitchFamily="18" charset="0"/>
                <a:cs typeface="Arial" panose="020B0604020202020204" pitchFamily="34" charset="0"/>
              </a:rPr>
              <a:t>to March </a:t>
            </a:r>
            <a:r>
              <a:rPr lang="en-US" sz="900" b="1" dirty="0" smtClean="0">
                <a:latin typeface="Arial" panose="020B0604020202020204" pitchFamily="34" charset="0"/>
                <a:ea typeface="Times New Roman" panose="02020603050405020304" pitchFamily="18" charset="0"/>
                <a:cs typeface="Arial" panose="020B0604020202020204" pitchFamily="34" charset="0"/>
              </a:rPr>
              <a:t>2023 </a:t>
            </a:r>
            <a:r>
              <a:rPr lang="en-US" sz="900" b="1" dirty="0">
                <a:latin typeface="Arial" panose="020B0604020202020204" pitchFamily="34" charset="0"/>
                <a:ea typeface="Times New Roman" panose="02020603050405020304" pitchFamily="18" charset="0"/>
                <a:cs typeface="Arial" panose="020B0604020202020204" pitchFamily="34" charset="0"/>
              </a:rPr>
              <a:t>financial </a:t>
            </a:r>
            <a:r>
              <a:rPr lang="en-US" sz="900" b="1" dirty="0" smtClean="0">
                <a:latin typeface="Arial" panose="020B0604020202020204" pitchFamily="34" charset="0"/>
                <a:ea typeface="Times New Roman" panose="02020603050405020304" pitchFamily="18" charset="0"/>
                <a:cs typeface="Arial" panose="020B0604020202020204" pitchFamily="34" charset="0"/>
              </a:rPr>
              <a:t>year</a:t>
            </a:r>
            <a:endParaRPr lang="en-ZA" sz="900" b="1" dirty="0" smtClean="0">
              <a:latin typeface="Arial" panose="020B0604020202020204" pitchFamily="34" charset="0"/>
              <a:ea typeface="Times New Roman" panose="02020603050405020304" pitchFamily="18" charset="0"/>
              <a:cs typeface="Arial" panose="020B0604020202020204" pitchFamily="34" charset="0"/>
            </a:endParaRPr>
          </a:p>
          <a:p>
            <a:pPr lvl="0" algn="just">
              <a:lnSpc>
                <a:spcPct val="150000"/>
              </a:lnSpc>
              <a:spcBef>
                <a:spcPts val="600"/>
              </a:spcBef>
              <a:spcAft>
                <a:spcPts val="600"/>
              </a:spcAft>
              <a:buFont typeface="+mj-lt"/>
              <a:buAutoNum type="arabicPeriod"/>
            </a:pPr>
            <a:r>
              <a:rPr lang="en-ZA" sz="900" b="1" dirty="0" smtClean="0">
                <a:latin typeface="Arial" panose="020B0604020202020204" pitchFamily="34" charset="0"/>
                <a:ea typeface="Times New Roman" panose="02020603050405020304" pitchFamily="18" charset="0"/>
                <a:cs typeface="Arial" panose="020B0604020202020204" pitchFamily="34" charset="0"/>
              </a:rPr>
              <a:t>The scope of work for the bidder includes but not limited to the following key deliverables:</a:t>
            </a:r>
            <a:endParaRPr lang="en-US" sz="900" dirty="0" smtClean="0">
              <a:latin typeface="Arial" panose="020B0604020202020204" pitchFamily="34" charset="0"/>
              <a:ea typeface="Times New Roman" panose="02020603050405020304" pitchFamily="18" charset="0"/>
              <a:cs typeface="Arial" panose="020B0604020202020204" pitchFamily="34" charset="0"/>
            </a:endParaRPr>
          </a:p>
          <a:p>
            <a:pPr lvl="0" algn="just">
              <a:lnSpc>
                <a:spcPct val="150000"/>
              </a:lnSpc>
              <a:spcBef>
                <a:spcPts val="600"/>
              </a:spcBef>
              <a:spcAft>
                <a:spcPts val="600"/>
              </a:spcAft>
              <a:buFont typeface="+mj-lt"/>
              <a:buAutoNum type="alphaLcParenR"/>
            </a:pPr>
            <a:r>
              <a:rPr lang="en-US" sz="900" dirty="0" smtClean="0">
                <a:latin typeface="Arial" panose="020B0604020202020204" pitchFamily="34" charset="0"/>
                <a:ea typeface="Times New Roman" panose="02020603050405020304" pitchFamily="18" charset="0"/>
                <a:cs typeface="Times New Roman" panose="02020603050405020304" pitchFamily="18" charset="0"/>
              </a:rPr>
              <a:t>Review </a:t>
            </a:r>
            <a:r>
              <a:rPr lang="en-US" sz="900" dirty="0">
                <a:latin typeface="Arial" panose="020B0604020202020204" pitchFamily="34" charset="0"/>
                <a:ea typeface="Times New Roman" panose="02020603050405020304" pitchFamily="18" charset="0"/>
                <a:cs typeface="Times New Roman" panose="02020603050405020304" pitchFamily="18" charset="0"/>
              </a:rPr>
              <a:t>and have an in-depth understanding of the </a:t>
            </a:r>
            <a:r>
              <a:rPr lang="en-US" sz="900" dirty="0" smtClean="0">
                <a:latin typeface="Arial" panose="020B0604020202020204" pitchFamily="34" charset="0"/>
                <a:ea typeface="Times New Roman" panose="02020603050405020304" pitchFamily="18" charset="0"/>
                <a:cs typeface="Times New Roman" panose="02020603050405020304" pitchFamily="18" charset="0"/>
              </a:rPr>
              <a:t> </a:t>
            </a:r>
            <a:r>
              <a:rPr lang="en-US" sz="900" dirty="0">
                <a:latin typeface="Arial" panose="020B0604020202020204" pitchFamily="34" charset="0"/>
                <a:ea typeface="Times New Roman" panose="02020603050405020304" pitchFamily="18" charset="0"/>
                <a:cs typeface="Times New Roman" panose="02020603050405020304" pitchFamily="18" charset="0"/>
              </a:rPr>
              <a:t>SIU strategy, Vision, Mission, values, operating model and value chain.</a:t>
            </a:r>
            <a:endParaRPr lang="en-US" sz="900"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50000"/>
              </a:lnSpc>
              <a:spcBef>
                <a:spcPts val="600"/>
              </a:spcBef>
              <a:spcAft>
                <a:spcPts val="600"/>
              </a:spcAft>
              <a:buFont typeface="+mj-lt"/>
              <a:buAutoNum type="alphaLcParenR"/>
            </a:pPr>
            <a:r>
              <a:rPr lang="en-US" sz="900" dirty="0">
                <a:latin typeface="Arial" panose="020B0604020202020204" pitchFamily="34" charset="0"/>
                <a:ea typeface="Times New Roman" panose="02020603050405020304" pitchFamily="18" charset="0"/>
                <a:cs typeface="Times New Roman" panose="02020603050405020304" pitchFamily="18" charset="0"/>
              </a:rPr>
              <a:t>Cultural diagnosis – assess existing culture using various data collection tools  e.g. interviews, surveys and focus groups to identify and analyze cultural traits, including strengths and potential challenges that impact on the organization.</a:t>
            </a:r>
            <a:endParaRPr lang="en-US" sz="900"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50000"/>
              </a:lnSpc>
              <a:spcBef>
                <a:spcPts val="600"/>
              </a:spcBef>
              <a:spcAft>
                <a:spcPts val="600"/>
              </a:spcAft>
              <a:buFont typeface="+mj-lt"/>
              <a:buAutoNum type="alphaLcParenR"/>
            </a:pPr>
            <a:r>
              <a:rPr lang="en-US" sz="900" dirty="0">
                <a:latin typeface="Arial" panose="020B0604020202020204" pitchFamily="34" charset="0"/>
                <a:ea typeface="Times New Roman" panose="02020603050405020304" pitchFamily="18" charset="0"/>
                <a:cs typeface="Times New Roman" panose="02020603050405020304" pitchFamily="18" charset="0"/>
              </a:rPr>
              <a:t>Culture strategic plan – develop plan that focuses on critical issues identified during the assessment phase. This should include articulating cultural aspirations and identifying critical behavior’s necessary to drive SIU Value and high performance particularly in key </a:t>
            </a:r>
            <a:r>
              <a:rPr lang="en-US" sz="900" dirty="0" err="1">
                <a:latin typeface="Arial" panose="020B0604020202020204" pitchFamily="34" charset="0"/>
                <a:ea typeface="Times New Roman" panose="02020603050405020304" pitchFamily="18" charset="0"/>
                <a:cs typeface="Times New Roman" panose="02020603050405020304" pitchFamily="18" charset="0"/>
              </a:rPr>
              <a:t>programmes</a:t>
            </a:r>
            <a:r>
              <a:rPr lang="en-US" sz="900" dirty="0">
                <a:latin typeface="Arial" panose="020B0604020202020204" pitchFamily="34" charset="0"/>
                <a:ea typeface="Times New Roman" panose="02020603050405020304" pitchFamily="18" charset="0"/>
                <a:cs typeface="Times New Roman" panose="02020603050405020304" pitchFamily="18" charset="0"/>
              </a:rPr>
              <a:t> and initiatives.</a:t>
            </a:r>
            <a:endParaRPr lang="en-US" sz="900"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50000"/>
              </a:lnSpc>
              <a:spcBef>
                <a:spcPts val="600"/>
              </a:spcBef>
              <a:spcAft>
                <a:spcPts val="600"/>
              </a:spcAft>
              <a:buFont typeface="+mj-lt"/>
              <a:buAutoNum type="alphaLcParenR"/>
            </a:pPr>
            <a:r>
              <a:rPr lang="en-US" sz="900" dirty="0">
                <a:latin typeface="Arial" panose="020B0604020202020204" pitchFamily="34" charset="0"/>
                <a:ea typeface="Times New Roman" panose="02020603050405020304" pitchFamily="18" charset="0"/>
                <a:cs typeface="Times New Roman" panose="02020603050405020304" pitchFamily="18" charset="0"/>
              </a:rPr>
              <a:t>Develop mechanisms e.g. networks, to reinforce and sustain the desired critical behavior changes.</a:t>
            </a:r>
            <a:endParaRPr lang="en-US" sz="900"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50000"/>
              </a:lnSpc>
              <a:spcBef>
                <a:spcPts val="600"/>
              </a:spcBef>
              <a:spcAft>
                <a:spcPts val="600"/>
              </a:spcAft>
              <a:buFont typeface="+mj-lt"/>
              <a:buAutoNum type="alphaLcParenR"/>
            </a:pPr>
            <a:r>
              <a:rPr lang="en-US" sz="900" dirty="0">
                <a:latin typeface="Arial" panose="020B0604020202020204" pitchFamily="34" charset="0"/>
                <a:ea typeface="Times New Roman" panose="02020603050405020304" pitchFamily="18" charset="0"/>
                <a:cs typeface="Times New Roman" panose="02020603050405020304" pitchFamily="18" charset="0"/>
              </a:rPr>
              <a:t>Develop / design measurements approaches and tools for tracking and reporting progress.</a:t>
            </a:r>
            <a:endParaRPr lang="en-US" sz="900"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50000"/>
              </a:lnSpc>
              <a:spcBef>
                <a:spcPts val="600"/>
              </a:spcBef>
              <a:spcAft>
                <a:spcPts val="600"/>
              </a:spcAft>
              <a:buFont typeface="+mj-lt"/>
              <a:buAutoNum type="alphaLcParenR"/>
            </a:pPr>
            <a:r>
              <a:rPr lang="en-US" sz="900" dirty="0">
                <a:latin typeface="Arial" panose="020B0604020202020204" pitchFamily="34" charset="0"/>
                <a:ea typeface="Times New Roman" panose="02020603050405020304" pitchFamily="18" charset="0"/>
                <a:cs typeface="Times New Roman" panose="02020603050405020304" pitchFamily="18" charset="0"/>
              </a:rPr>
              <a:t>Train change agents on mechanisms to reinforce new culture.</a:t>
            </a:r>
            <a:endParaRPr lang="en-US" sz="900" dirty="0">
              <a:latin typeface="Calibri" panose="020F0502020204030204" pitchFamily="34" charset="0"/>
              <a:ea typeface="Calibri" panose="020F0502020204030204" pitchFamily="34" charset="0"/>
              <a:cs typeface="Times New Roman" panose="02020603050405020304" pitchFamily="18" charset="0"/>
            </a:endParaRPr>
          </a:p>
          <a:p>
            <a:pPr marL="838200" marR="0" algn="just">
              <a:lnSpc>
                <a:spcPct val="150000"/>
              </a:lnSpc>
              <a:spcBef>
                <a:spcPts val="600"/>
              </a:spcBef>
              <a:spcAft>
                <a:spcPts val="600"/>
              </a:spcAft>
            </a:pPr>
            <a:r>
              <a:rPr lang="en-US" sz="900" dirty="0">
                <a:latin typeface="Arial" panose="020B0604020202020204" pitchFamily="34" charset="0"/>
                <a:ea typeface="Times New Roman" panose="02020603050405020304" pitchFamily="18" charset="0"/>
                <a:cs typeface="Times New Roman" panose="02020603050405020304" pitchFamily="18" charset="0"/>
              </a:rPr>
              <a:t>Develop / design measurements approaches and tools for tracking and reporting progress</a:t>
            </a:r>
            <a:endParaRPr lang="en-US" sz="900" dirty="0">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50000"/>
              </a:lnSpc>
              <a:spcBef>
                <a:spcPts val="0"/>
              </a:spcBef>
              <a:spcAft>
                <a:spcPts val="0"/>
              </a:spcAft>
              <a:buNone/>
            </a:pPr>
            <a:endParaRPr lang="en-US" sz="900" dirty="0" smtClean="0">
              <a:effectLst/>
              <a:latin typeface="Arial" panose="020B0604020202020204" pitchFamily="34" charset="0"/>
              <a:ea typeface="Calibri" panose="020F0502020204030204" pitchFamily="34" charset="0"/>
              <a:cs typeface="Arial" panose="020B0604020202020204" pitchFamily="34" charset="0"/>
            </a:endParaRPr>
          </a:p>
        </p:txBody>
      </p:sp>
      <p:sp>
        <p:nvSpPr>
          <p:cNvPr id="9" name="Content Placeholder 3"/>
          <p:cNvSpPr txBox="1">
            <a:spLocks/>
          </p:cNvSpPr>
          <p:nvPr/>
        </p:nvSpPr>
        <p:spPr>
          <a:xfrm>
            <a:off x="5486400" y="838200"/>
            <a:ext cx="4114800" cy="5338763"/>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a:p>
            <a:pPr marL="514350" lvl="0" indent="-514350" algn="just">
              <a:lnSpc>
                <a:spcPct val="150000"/>
              </a:lnSpc>
              <a:spcBef>
                <a:spcPts val="0"/>
              </a:spcBef>
              <a:spcAft>
                <a:spcPts val="1000"/>
              </a:spcAft>
              <a:buAutoNum type="alphaUcParenR" startAt="6"/>
            </a:pPr>
            <a:endParaRPr lang="en-US"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423771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Content Placeholder 2"/>
          <p:cNvSpPr txBox="1">
            <a:spLocks/>
          </p:cNvSpPr>
          <p:nvPr/>
        </p:nvSpPr>
        <p:spPr>
          <a:xfrm>
            <a:off x="1238250" y="0"/>
            <a:ext cx="7099300" cy="8382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dirty="0">
              <a:latin typeface="+mj-lt"/>
            </a:endParaRPr>
          </a:p>
        </p:txBody>
      </p:sp>
      <p:sp>
        <p:nvSpPr>
          <p:cNvPr id="108" name="Title 107"/>
          <p:cNvSpPr>
            <a:spLocks noGrp="1"/>
          </p:cNvSpPr>
          <p:nvPr>
            <p:ph type="title"/>
          </p:nvPr>
        </p:nvSpPr>
        <p:spPr/>
        <p:txBody>
          <a:bodyPr>
            <a:normAutofit fontScale="90000"/>
          </a:bodyPr>
          <a:lstStyle/>
          <a:p>
            <a:r>
              <a:rPr lang="en-US" b="1" u="sng" dirty="0" smtClean="0"/>
              <a:t>DELIVERABLES AS PER SCOPE OF WORK</a:t>
            </a:r>
            <a:endParaRPr lang="en-US" b="1" u="sng" dirty="0"/>
          </a:p>
        </p:txBody>
      </p:sp>
      <p:pic>
        <p:nvPicPr>
          <p:cNvPr id="114" name="Content Placeholder 113"/>
          <p:cNvPicPr>
            <a:picLocks noGrp="1" noChangeAspect="1"/>
          </p:cNvPicPr>
          <p:nvPr>
            <p:ph sz="half" idx="2"/>
          </p:nvPr>
        </p:nvPicPr>
        <p:blipFill>
          <a:blip r:embed="rId3"/>
          <a:stretch>
            <a:fillRect/>
          </a:stretch>
        </p:blipFill>
        <p:spPr>
          <a:xfrm>
            <a:off x="5035550" y="1692276"/>
            <a:ext cx="4375150" cy="4131255"/>
          </a:xfrm>
          <a:prstGeom prst="rect">
            <a:avLst/>
          </a:prstGeom>
        </p:spPr>
      </p:pic>
      <p:sp>
        <p:nvSpPr>
          <p:cNvPr id="6" name="Slide Number Placeholder 4"/>
          <p:cNvSpPr>
            <a:spLocks noGrp="1"/>
          </p:cNvSpPr>
          <p:nvPr>
            <p:ph type="sldNum" sz="quarter" idx="12"/>
          </p:nvPr>
        </p:nvSpPr>
        <p:spPr>
          <a:prstGeom prst="rect">
            <a:avLst/>
          </a:prstGeom>
        </p:spPr>
        <p:txBody>
          <a:bodyPr/>
          <a:lstStyle/>
          <a:p>
            <a:fld id="{9606CA99-BDBE-4114-A376-B0F3ABB74991}" type="slidenum">
              <a:rPr lang="en-ZA" altLang="en-US" smtClean="0"/>
              <a:pPr/>
              <a:t>5</a:t>
            </a:fld>
            <a:endParaRPr lang="en-ZA" altLang="en-US" dirty="0"/>
          </a:p>
        </p:txBody>
      </p:sp>
      <p:sp>
        <p:nvSpPr>
          <p:cNvPr id="7" name="Title 1"/>
          <p:cNvSpPr txBox="1">
            <a:spLocks/>
          </p:cNvSpPr>
          <p:nvPr/>
        </p:nvSpPr>
        <p:spPr>
          <a:xfrm>
            <a:off x="0" y="344036"/>
            <a:ext cx="10072585" cy="79137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u="sng" dirty="0"/>
          </a:p>
        </p:txBody>
      </p:sp>
      <p:sp>
        <p:nvSpPr>
          <p:cNvPr id="8" name="Subtitle 2"/>
          <p:cNvSpPr txBox="1">
            <a:spLocks/>
          </p:cNvSpPr>
          <p:nvPr/>
        </p:nvSpPr>
        <p:spPr>
          <a:xfrm>
            <a:off x="642258" y="914400"/>
            <a:ext cx="9144000" cy="447963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spcBef>
                <a:spcPts val="0"/>
              </a:spcBef>
              <a:spcAft>
                <a:spcPts val="1000"/>
              </a:spcAft>
              <a:buFont typeface="+mj-lt"/>
              <a:buAutoNum type="alphaUcPeriod"/>
            </a:pPr>
            <a:endParaRPr lang="en-US" u="sng" dirty="0"/>
          </a:p>
        </p:txBody>
      </p:sp>
      <p:pic>
        <p:nvPicPr>
          <p:cNvPr id="113" name="Content Placeholder 112"/>
          <p:cNvPicPr>
            <a:picLocks noGrp="1" noChangeAspect="1"/>
          </p:cNvPicPr>
          <p:nvPr>
            <p:ph sz="half" idx="1"/>
          </p:nvPr>
        </p:nvPicPr>
        <p:blipFill>
          <a:blip r:embed="rId4"/>
          <a:stretch>
            <a:fillRect/>
          </a:stretch>
        </p:blipFill>
        <p:spPr>
          <a:xfrm>
            <a:off x="495300" y="1600201"/>
            <a:ext cx="4375150" cy="4239943"/>
          </a:xfrm>
          <a:prstGeom prst="rect">
            <a:avLst/>
          </a:prstGeom>
        </p:spPr>
      </p:pic>
    </p:spTree>
    <p:extLst>
      <p:ext uri="{BB962C8B-B14F-4D97-AF65-F5344CB8AC3E}">
        <p14:creationId xmlns:p14="http://schemas.microsoft.com/office/powerpoint/2010/main" val="42609865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u="sng" dirty="0">
                <a:solidFill>
                  <a:prstClr val="black"/>
                </a:solidFill>
              </a:rPr>
              <a:t>DELIVERABLES AS PER SCOPE OF WORK</a:t>
            </a:r>
            <a:endParaRPr lang="en-US" dirty="0"/>
          </a:p>
        </p:txBody>
      </p:sp>
      <p:sp>
        <p:nvSpPr>
          <p:cNvPr id="3" name="Content Placeholder 2"/>
          <p:cNvSpPr>
            <a:spLocks noGrp="1"/>
          </p:cNvSpPr>
          <p:nvPr>
            <p:ph sz="half" idx="1"/>
          </p:nvPr>
        </p:nvSpPr>
        <p:spPr/>
        <p:txBody>
          <a:bodyPr>
            <a:normAutofit fontScale="40000" lnSpcReduction="20000"/>
          </a:bodyPr>
          <a:lstStyle/>
          <a:p>
            <a:r>
              <a:rPr lang="en-US" dirty="0"/>
              <a:t>3.	Technical Approach </a:t>
            </a:r>
          </a:p>
          <a:p>
            <a:r>
              <a:rPr lang="en-US" dirty="0"/>
              <a:t>The service provider should demonstrate adherence to the Terms of Reference (</a:t>
            </a:r>
            <a:r>
              <a:rPr lang="en-US" dirty="0" err="1"/>
              <a:t>ToR</a:t>
            </a:r>
            <a:r>
              <a:rPr lang="en-US" dirty="0"/>
              <a:t>) by elaborating on the services required, and demonstrate whether the proposed process meets the requirements. Service provider must as a minimum, cover the under-mentioned in their technical approach:</a:t>
            </a:r>
          </a:p>
          <a:p>
            <a:r>
              <a:rPr lang="en-US" dirty="0"/>
              <a:t>a)	How they propose to carry out the requirements to achieve the outcomes identified in the </a:t>
            </a:r>
            <a:r>
              <a:rPr lang="en-US" dirty="0" err="1"/>
              <a:t>ToR</a:t>
            </a:r>
            <a:r>
              <a:rPr lang="en-US" dirty="0"/>
              <a:t> including any possible problems and risks that might possibly hinder delivery and how they will avoid, or overcome such problems.</a:t>
            </a:r>
          </a:p>
          <a:p>
            <a:r>
              <a:rPr lang="en-US" dirty="0" smtClean="0"/>
              <a:t>b)Proposal </a:t>
            </a:r>
            <a:r>
              <a:rPr lang="en-US" dirty="0"/>
              <a:t>on the establishment of a joint project steering committee, reporting structure, form and frequency of reporting.</a:t>
            </a:r>
          </a:p>
          <a:p>
            <a:r>
              <a:rPr lang="en-US" dirty="0"/>
              <a:t>c)	Detailed breakdown of the number, time and cost envisaged for various individual and group interactions.</a:t>
            </a:r>
          </a:p>
          <a:p>
            <a:r>
              <a:rPr lang="en-US" dirty="0" smtClean="0"/>
              <a:t>d)Positions </a:t>
            </a:r>
            <a:r>
              <a:rPr lang="en-US" dirty="0"/>
              <a:t>involved in the direct delivery of the services to be provided and in the overall management of the work and the names of the personnel who will fill these positions.</a:t>
            </a:r>
          </a:p>
          <a:p>
            <a:r>
              <a:rPr lang="en-US" dirty="0"/>
              <a:t>e)	Service providers are required to submit abridged CV’s of key personnel that demonstrate prior relevant experience.</a:t>
            </a:r>
          </a:p>
          <a:p>
            <a:r>
              <a:rPr lang="en-US" dirty="0"/>
              <a:t>f)	The information should be provided in the template provided as/in Annexure A </a:t>
            </a:r>
            <a:endParaRPr lang="en-US" dirty="0" smtClean="0"/>
          </a:p>
          <a:p>
            <a:endParaRPr lang="en-US" dirty="0" smtClean="0"/>
          </a:p>
          <a:p>
            <a:endParaRPr lang="en-US" dirty="0"/>
          </a:p>
          <a:p>
            <a:endParaRPr lang="en-US" dirty="0"/>
          </a:p>
          <a:p>
            <a:endParaRPr lang="en-US" dirty="0"/>
          </a:p>
        </p:txBody>
      </p:sp>
      <p:sp>
        <p:nvSpPr>
          <p:cNvPr id="4" name="Content Placeholder 3"/>
          <p:cNvSpPr>
            <a:spLocks noGrp="1"/>
          </p:cNvSpPr>
          <p:nvPr>
            <p:ph sz="half" idx="2"/>
          </p:nvPr>
        </p:nvSpPr>
        <p:spPr/>
        <p:txBody>
          <a:bodyPr>
            <a:normAutofit fontScale="40000" lnSpcReduction="20000"/>
          </a:bodyPr>
          <a:lstStyle/>
          <a:p>
            <a:r>
              <a:rPr lang="en-US" dirty="0"/>
              <a:t>4.	Capacity and Experience </a:t>
            </a:r>
          </a:p>
          <a:p>
            <a:r>
              <a:rPr lang="en-US" dirty="0"/>
              <a:t>4.1 Capacity</a:t>
            </a:r>
          </a:p>
          <a:p>
            <a:r>
              <a:rPr lang="en-US" dirty="0"/>
              <a:t>The service provider is required to provide a company profile on its size, staff complement, infrastructure, location, how long has the company been in existence etc.</a:t>
            </a:r>
          </a:p>
          <a:p>
            <a:endParaRPr lang="en-US" dirty="0"/>
          </a:p>
          <a:p>
            <a:r>
              <a:rPr lang="en-US" dirty="0"/>
              <a:t>5.	Terms of the Contract </a:t>
            </a:r>
          </a:p>
          <a:p>
            <a:r>
              <a:rPr lang="en-US" dirty="0"/>
              <a:t>The contract should be for a period not exceeding nine (9) months. The project must be completed within 9 months from time of signing a Service Level Agreement (SLA</a:t>
            </a:r>
            <a:r>
              <a:rPr lang="en-US" dirty="0" smtClean="0"/>
              <a:t>).</a:t>
            </a:r>
            <a:endParaRPr lang="en-US" dirty="0"/>
          </a:p>
          <a:p>
            <a:r>
              <a:rPr lang="en-US" dirty="0"/>
              <a:t>a)	Prior to the project execution service provider will be required to provide names and attach CV’s of team members who will working on a project as well as those staff members who will be responsible for project execution planning, directing, and/or reporting.</a:t>
            </a:r>
          </a:p>
          <a:p>
            <a:r>
              <a:rPr lang="en-US" dirty="0" smtClean="0"/>
              <a:t>b)Provide </a:t>
            </a:r>
            <a:r>
              <a:rPr lang="en-US" dirty="0"/>
              <a:t>a suitable number of full time staff members who will be allocated to the project.</a:t>
            </a:r>
          </a:p>
          <a:p>
            <a:r>
              <a:rPr lang="en-US" dirty="0"/>
              <a:t>c)	Any changes in the project team or resource allocate to SIU must request approval from SIU.</a:t>
            </a:r>
          </a:p>
          <a:p>
            <a:r>
              <a:rPr lang="en-US" dirty="0" smtClean="0"/>
              <a:t>d)Provide </a:t>
            </a:r>
            <a:r>
              <a:rPr lang="en-US" dirty="0"/>
              <a:t>the names and qualifications of any outside specialists and consultants who will assist the service provider’s staff members.</a:t>
            </a:r>
          </a:p>
          <a:p>
            <a:r>
              <a:rPr lang="en-US" dirty="0"/>
              <a:t>e)	Team must demonstrate experience in design and implementation of organizational culture strategy. </a:t>
            </a:r>
          </a:p>
          <a:p>
            <a:r>
              <a:rPr lang="en-US" dirty="0"/>
              <a:t>f)	Ownership of working papers and generated reports shall remain the property of the SIU and shall at the conclusion of every assignment be handed over to the SIU.</a:t>
            </a:r>
          </a:p>
          <a:p>
            <a:endParaRPr lang="en-US" dirty="0"/>
          </a:p>
        </p:txBody>
      </p:sp>
    </p:spTree>
    <p:extLst>
      <p:ext uri="{BB962C8B-B14F-4D97-AF65-F5344CB8AC3E}">
        <p14:creationId xmlns:p14="http://schemas.microsoft.com/office/powerpoint/2010/main" val="6863306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Content Placeholder 2"/>
          <p:cNvSpPr txBox="1">
            <a:spLocks/>
          </p:cNvSpPr>
          <p:nvPr/>
        </p:nvSpPr>
        <p:spPr>
          <a:xfrm>
            <a:off x="1238250" y="0"/>
            <a:ext cx="7099300" cy="8382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dirty="0">
              <a:latin typeface="+mj-lt"/>
            </a:endParaRPr>
          </a:p>
        </p:txBody>
      </p:sp>
      <p:sp>
        <p:nvSpPr>
          <p:cNvPr id="6" name="Slide Number Placeholder 4"/>
          <p:cNvSpPr>
            <a:spLocks noGrp="1"/>
          </p:cNvSpPr>
          <p:nvPr>
            <p:ph type="sldNum" sz="quarter" idx="4294967295"/>
          </p:nvPr>
        </p:nvSpPr>
        <p:spPr>
          <a:xfrm>
            <a:off x="7099300" y="6356351"/>
            <a:ext cx="2311400" cy="365125"/>
          </a:xfrm>
          <a:prstGeom prst="rect">
            <a:avLst/>
          </a:prstGeom>
        </p:spPr>
        <p:txBody>
          <a:bodyPr/>
          <a:lstStyle/>
          <a:p>
            <a:fld id="{9606CA99-BDBE-4114-A376-B0F3ABB74991}" type="slidenum">
              <a:rPr lang="en-ZA" altLang="en-US" smtClean="0"/>
              <a:pPr/>
              <a:t>7</a:t>
            </a:fld>
            <a:endParaRPr lang="en-ZA" altLang="en-US" dirty="0"/>
          </a:p>
        </p:txBody>
      </p:sp>
      <p:sp>
        <p:nvSpPr>
          <p:cNvPr id="7" name="Title 1"/>
          <p:cNvSpPr txBox="1">
            <a:spLocks/>
          </p:cNvSpPr>
          <p:nvPr/>
        </p:nvSpPr>
        <p:spPr>
          <a:xfrm>
            <a:off x="478971" y="550863"/>
            <a:ext cx="9144000" cy="23876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u="sng" dirty="0" smtClean="0">
                <a:latin typeface="Arial" panose="020B0604020202020204" pitchFamily="34" charset="0"/>
                <a:cs typeface="Arial" panose="020B0604020202020204" pitchFamily="34" charset="0"/>
              </a:rPr>
              <a:t>THE BIDDING PROCESS</a:t>
            </a:r>
            <a:endParaRPr lang="en-US" sz="3200" u="sng" dirty="0">
              <a:latin typeface="Arial" panose="020B0604020202020204" pitchFamily="34" charset="0"/>
              <a:cs typeface="Arial" panose="020B0604020202020204" pitchFamily="34" charset="0"/>
            </a:endParaRPr>
          </a:p>
        </p:txBody>
      </p:sp>
      <p:sp>
        <p:nvSpPr>
          <p:cNvPr id="8" name="Subtitle 2"/>
          <p:cNvSpPr txBox="1">
            <a:spLocks/>
          </p:cNvSpPr>
          <p:nvPr/>
        </p:nvSpPr>
        <p:spPr>
          <a:xfrm>
            <a:off x="478971" y="3030538"/>
            <a:ext cx="9144000" cy="1655762"/>
          </a:xfrm>
          <a:prstGeom prst="rect">
            <a:avLst/>
          </a:prstGeom>
        </p:spPr>
        <p:txBody>
          <a:bodyPr vert="horz" lIns="91440" tIns="45720" rIns="91440" bIns="45720" rtlCol="0">
            <a:normAutofit fontScale="925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1" smtClean="0"/>
              <a:t>This bid is evaluated through a three (3) stage process</a:t>
            </a:r>
          </a:p>
          <a:p>
            <a:r>
              <a:rPr lang="en-US" b="1" u="sng" smtClean="0"/>
              <a:t>Stage 1 – Compliance to Requirements including Mandatory </a:t>
            </a:r>
            <a:endParaRPr lang="en-US" smtClean="0"/>
          </a:p>
          <a:p>
            <a:endParaRPr lang="en-US" dirty="0"/>
          </a:p>
        </p:txBody>
      </p:sp>
    </p:spTree>
    <p:extLst>
      <p:ext uri="{BB962C8B-B14F-4D97-AF65-F5344CB8AC3E}">
        <p14:creationId xmlns:p14="http://schemas.microsoft.com/office/powerpoint/2010/main" val="24619629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Content Placeholder 2"/>
          <p:cNvSpPr txBox="1">
            <a:spLocks/>
          </p:cNvSpPr>
          <p:nvPr/>
        </p:nvSpPr>
        <p:spPr>
          <a:xfrm>
            <a:off x="1238250" y="0"/>
            <a:ext cx="7099300" cy="8382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dirty="0">
              <a:latin typeface="+mj-lt"/>
            </a:endParaRPr>
          </a:p>
        </p:txBody>
      </p:sp>
      <p:sp>
        <p:nvSpPr>
          <p:cNvPr id="6" name="Slide Number Placeholder 4"/>
          <p:cNvSpPr>
            <a:spLocks noGrp="1"/>
          </p:cNvSpPr>
          <p:nvPr>
            <p:ph type="sldNum" sz="quarter" idx="4294967295"/>
          </p:nvPr>
        </p:nvSpPr>
        <p:spPr>
          <a:xfrm>
            <a:off x="7099300" y="6356351"/>
            <a:ext cx="2311400" cy="365125"/>
          </a:xfrm>
          <a:prstGeom prst="rect">
            <a:avLst/>
          </a:prstGeom>
        </p:spPr>
        <p:txBody>
          <a:bodyPr/>
          <a:lstStyle/>
          <a:p>
            <a:fld id="{9606CA99-BDBE-4114-A376-B0F3ABB74991}" type="slidenum">
              <a:rPr lang="en-ZA" altLang="en-US" smtClean="0"/>
              <a:pPr/>
              <a:t>8</a:t>
            </a:fld>
            <a:endParaRPr lang="en-ZA" altLang="en-US" dirty="0"/>
          </a:p>
        </p:txBody>
      </p:sp>
      <p:graphicFrame>
        <p:nvGraphicFramePr>
          <p:cNvPr id="11" name="Table 10"/>
          <p:cNvGraphicFramePr>
            <a:graphicFrameLocks noGrp="1"/>
          </p:cNvGraphicFramePr>
          <p:nvPr>
            <p:extLst>
              <p:ext uri="{D42A27DB-BD31-4B8C-83A1-F6EECF244321}">
                <p14:modId xmlns:p14="http://schemas.microsoft.com/office/powerpoint/2010/main" val="820679123"/>
              </p:ext>
            </p:extLst>
          </p:nvPr>
        </p:nvGraphicFramePr>
        <p:xfrm>
          <a:off x="260939" y="203825"/>
          <a:ext cx="9438232" cy="6152527"/>
        </p:xfrm>
        <a:graphic>
          <a:graphicData uri="http://schemas.openxmlformats.org/drawingml/2006/table">
            <a:tbl>
              <a:tblPr firstRow="1" firstCol="1" bandRow="1"/>
              <a:tblGrid>
                <a:gridCol w="6815216">
                  <a:extLst>
                    <a:ext uri="{9D8B030D-6E8A-4147-A177-3AD203B41FA5}">
                      <a16:colId xmlns:a16="http://schemas.microsoft.com/office/drawing/2014/main" val="3921572821"/>
                    </a:ext>
                  </a:extLst>
                </a:gridCol>
                <a:gridCol w="741106">
                  <a:extLst>
                    <a:ext uri="{9D8B030D-6E8A-4147-A177-3AD203B41FA5}">
                      <a16:colId xmlns:a16="http://schemas.microsoft.com/office/drawing/2014/main" val="2041708180"/>
                    </a:ext>
                  </a:extLst>
                </a:gridCol>
                <a:gridCol w="741106">
                  <a:extLst>
                    <a:ext uri="{9D8B030D-6E8A-4147-A177-3AD203B41FA5}">
                      <a16:colId xmlns:a16="http://schemas.microsoft.com/office/drawing/2014/main" val="2607716216"/>
                    </a:ext>
                  </a:extLst>
                </a:gridCol>
                <a:gridCol w="1140804">
                  <a:extLst>
                    <a:ext uri="{9D8B030D-6E8A-4147-A177-3AD203B41FA5}">
                      <a16:colId xmlns:a16="http://schemas.microsoft.com/office/drawing/2014/main" val="308759264"/>
                    </a:ext>
                  </a:extLst>
                </a:gridCol>
              </a:tblGrid>
              <a:tr h="384907">
                <a:tc gridSpan="4">
                  <a:txBody>
                    <a:bodyPr/>
                    <a:lstStyle/>
                    <a:p>
                      <a:pPr marL="0" marR="0">
                        <a:lnSpc>
                          <a:spcPct val="115000"/>
                        </a:lnSpc>
                        <a:spcBef>
                          <a:spcPts val="600"/>
                        </a:spcBef>
                        <a:spcAft>
                          <a:spcPts val="600"/>
                        </a:spcAft>
                      </a:pPr>
                      <a:r>
                        <a:rPr lang="en-US" sz="1400" b="1" u="sng" kern="0">
                          <a:solidFill>
                            <a:srgbClr val="000000"/>
                          </a:solidFill>
                          <a:effectLst/>
                          <a:latin typeface="Arial" panose="020B0604020202020204" pitchFamily="34" charset="0"/>
                          <a:ea typeface="Arial" panose="020B0604020202020204" pitchFamily="34" charset="0"/>
                          <a:cs typeface="Times New Roman" panose="02020603050405020304" pitchFamily="18" charset="0"/>
                        </a:rPr>
                        <a:t>RETURNABLE DOCUMENT CHECKLIST TO QUALIFY FOR EVALUATION</a:t>
                      </a:r>
                      <a:endParaRPr lang="en-US" sz="1400" b="1" kern="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15546066"/>
                  </a:ext>
                </a:extLst>
              </a:tr>
              <a:tr h="1146351">
                <a:tc>
                  <a:txBody>
                    <a:bodyPr/>
                    <a:lstStyle/>
                    <a:p>
                      <a:pPr marL="0" marR="0">
                        <a:lnSpc>
                          <a:spcPct val="115000"/>
                        </a:lnSpc>
                        <a:spcBef>
                          <a:spcPts val="600"/>
                        </a:spcBef>
                        <a:spcAft>
                          <a:spcPts val="600"/>
                        </a:spcAft>
                      </a:pPr>
                      <a:r>
                        <a:rPr lang="en-US" sz="1400" b="1" spc="-5">
                          <a:solidFill>
                            <a:srgbClr val="000000"/>
                          </a:solidFill>
                          <a:effectLst/>
                          <a:latin typeface="Arial" panose="020B0604020202020204" pitchFamily="34" charset="0"/>
                          <a:ea typeface="Arial" panose="020B0604020202020204" pitchFamily="34" charset="0"/>
                          <a:cs typeface="Times New Roman" panose="02020603050405020304" pitchFamily="18" charset="0"/>
                        </a:rPr>
                        <a:t>TABLE A: RE</a:t>
                      </a:r>
                      <a:r>
                        <a:rPr lang="en-US" sz="1400" b="1" spc="-15">
                          <a:solidFill>
                            <a:srgbClr val="000000"/>
                          </a:solidFill>
                          <a:effectLst/>
                          <a:latin typeface="Arial" panose="020B0604020202020204" pitchFamily="34" charset="0"/>
                          <a:ea typeface="Arial" panose="020B0604020202020204" pitchFamily="34" charset="0"/>
                          <a:cs typeface="Times New Roman" panose="02020603050405020304" pitchFamily="18" charset="0"/>
                        </a:rPr>
                        <a:t>T</a:t>
                      </a:r>
                      <a:r>
                        <a:rPr lang="en-US" sz="1400" b="1" spc="-5">
                          <a:solidFill>
                            <a:srgbClr val="000000"/>
                          </a:solidFill>
                          <a:effectLst/>
                          <a:latin typeface="Arial" panose="020B0604020202020204" pitchFamily="34" charset="0"/>
                          <a:ea typeface="Arial" panose="020B0604020202020204" pitchFamily="34" charset="0"/>
                          <a:cs typeface="Times New Roman" panose="02020603050405020304" pitchFamily="18" charset="0"/>
                        </a:rPr>
                        <a:t>U</a:t>
                      </a:r>
                      <a:r>
                        <a:rPr lang="en-US" sz="1400" b="1" spc="5">
                          <a:solidFill>
                            <a:srgbClr val="000000"/>
                          </a:solidFill>
                          <a:effectLst/>
                          <a:latin typeface="Arial" panose="020B0604020202020204" pitchFamily="34" charset="0"/>
                          <a:ea typeface="Arial" panose="020B0604020202020204" pitchFamily="34" charset="0"/>
                          <a:cs typeface="Times New Roman" panose="02020603050405020304" pitchFamily="18" charset="0"/>
                        </a:rPr>
                        <a:t>R</a:t>
                      </a:r>
                      <a:r>
                        <a:rPr lang="en-US" sz="1400" b="1" spc="20">
                          <a:solidFill>
                            <a:srgbClr val="000000"/>
                          </a:solidFill>
                          <a:effectLst/>
                          <a:latin typeface="Arial" panose="020B0604020202020204" pitchFamily="34" charset="0"/>
                          <a:ea typeface="Arial" panose="020B0604020202020204" pitchFamily="34" charset="0"/>
                          <a:cs typeface="Times New Roman" panose="02020603050405020304" pitchFamily="18" charset="0"/>
                        </a:rPr>
                        <a:t>N</a:t>
                      </a:r>
                      <a:r>
                        <a:rPr lang="en-US" sz="1400" b="1" spc="-25">
                          <a:solidFill>
                            <a:srgbClr val="000000"/>
                          </a:solidFill>
                          <a:effectLst/>
                          <a:latin typeface="Arial" panose="020B0604020202020204" pitchFamily="34" charset="0"/>
                          <a:ea typeface="Arial" panose="020B0604020202020204" pitchFamily="34" charset="0"/>
                          <a:cs typeface="Times New Roman" panose="02020603050405020304" pitchFamily="18" charset="0"/>
                        </a:rPr>
                        <a:t>A</a:t>
                      </a:r>
                      <a:r>
                        <a:rPr lang="en-US" sz="1400" b="1" spc="-5">
                          <a:solidFill>
                            <a:srgbClr val="000000"/>
                          </a:solidFill>
                          <a:effectLst/>
                          <a:latin typeface="Arial" panose="020B0604020202020204" pitchFamily="34" charset="0"/>
                          <a:ea typeface="Arial" panose="020B0604020202020204" pitchFamily="34" charset="0"/>
                          <a:cs typeface="Times New Roman" panose="02020603050405020304" pitchFamily="18" charset="0"/>
                        </a:rPr>
                        <a:t>B</a:t>
                      </a:r>
                      <a:r>
                        <a:rPr lang="en-US" sz="1400" b="1" spc="10">
                          <a:solidFill>
                            <a:srgbClr val="000000"/>
                          </a:solidFill>
                          <a:effectLst/>
                          <a:latin typeface="Arial" panose="020B0604020202020204" pitchFamily="34" charset="0"/>
                          <a:ea typeface="Arial" panose="020B0604020202020204" pitchFamily="34" charset="0"/>
                          <a:cs typeface="Times New Roman" panose="02020603050405020304" pitchFamily="18" charset="0"/>
                        </a:rPr>
                        <a:t>L</a:t>
                      </a:r>
                      <a:r>
                        <a:rPr lang="en-US" sz="14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E</a:t>
                      </a:r>
                      <a:r>
                        <a:rPr lang="en-US" sz="1400" b="1" spc="-45">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400" b="1" spc="-5">
                          <a:solidFill>
                            <a:srgbClr val="000000"/>
                          </a:solidFill>
                          <a:effectLst/>
                          <a:latin typeface="Arial" panose="020B0604020202020204" pitchFamily="34" charset="0"/>
                          <a:ea typeface="Arial" panose="020B0604020202020204" pitchFamily="34" charset="0"/>
                          <a:cs typeface="Times New Roman" panose="02020603050405020304" pitchFamily="18" charset="0"/>
                        </a:rPr>
                        <a:t>D</a:t>
                      </a:r>
                      <a:r>
                        <a:rPr lang="en-US" sz="1400" b="1" spc="15">
                          <a:solidFill>
                            <a:srgbClr val="000000"/>
                          </a:solidFill>
                          <a:effectLst/>
                          <a:latin typeface="Arial" panose="020B0604020202020204" pitchFamily="34" charset="0"/>
                          <a:ea typeface="Arial" panose="020B0604020202020204" pitchFamily="34" charset="0"/>
                          <a:cs typeface="Times New Roman" panose="02020603050405020304" pitchFamily="18" charset="0"/>
                        </a:rPr>
                        <a:t>O</a:t>
                      </a:r>
                      <a:r>
                        <a:rPr lang="en-US" sz="1400" b="1" spc="-5">
                          <a:solidFill>
                            <a:srgbClr val="000000"/>
                          </a:solidFill>
                          <a:effectLst/>
                          <a:latin typeface="Arial" panose="020B0604020202020204" pitchFamily="34" charset="0"/>
                          <a:ea typeface="Arial" panose="020B0604020202020204" pitchFamily="34" charset="0"/>
                          <a:cs typeface="Times New Roman" panose="02020603050405020304" pitchFamily="18" charset="0"/>
                        </a:rPr>
                        <a:t>C</a:t>
                      </a:r>
                      <a:r>
                        <a:rPr lang="en-US" sz="14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U</a:t>
                      </a:r>
                      <a:r>
                        <a:rPr lang="en-US" sz="1400" b="1" spc="-10">
                          <a:solidFill>
                            <a:srgbClr val="000000"/>
                          </a:solidFill>
                          <a:effectLst/>
                          <a:latin typeface="Arial" panose="020B0604020202020204" pitchFamily="34" charset="0"/>
                          <a:ea typeface="Arial" panose="020B0604020202020204" pitchFamily="34" charset="0"/>
                          <a:cs typeface="Times New Roman" panose="02020603050405020304" pitchFamily="18" charset="0"/>
                        </a:rPr>
                        <a:t>M</a:t>
                      </a:r>
                      <a:r>
                        <a:rPr lang="en-US" sz="1400" b="1" spc="-5">
                          <a:solidFill>
                            <a:srgbClr val="000000"/>
                          </a:solidFill>
                          <a:effectLst/>
                          <a:latin typeface="Arial" panose="020B0604020202020204" pitchFamily="34" charset="0"/>
                          <a:ea typeface="Arial" panose="020B0604020202020204" pitchFamily="34" charset="0"/>
                          <a:cs typeface="Times New Roman" panose="02020603050405020304" pitchFamily="18" charset="0"/>
                        </a:rPr>
                        <a:t>E</a:t>
                      </a:r>
                      <a:r>
                        <a:rPr lang="en-US" sz="1400" b="1" spc="5">
                          <a:solidFill>
                            <a:srgbClr val="000000"/>
                          </a:solidFill>
                          <a:effectLst/>
                          <a:latin typeface="Arial" panose="020B0604020202020204" pitchFamily="34" charset="0"/>
                          <a:ea typeface="Arial" panose="020B0604020202020204" pitchFamily="34" charset="0"/>
                          <a:cs typeface="Times New Roman" panose="02020603050405020304" pitchFamily="18" charset="0"/>
                        </a:rPr>
                        <a:t>N</a:t>
                      </a:r>
                      <a:r>
                        <a:rPr lang="en-US" sz="1400" b="1" spc="-15">
                          <a:solidFill>
                            <a:srgbClr val="000000"/>
                          </a:solidFill>
                          <a:effectLst/>
                          <a:latin typeface="Arial" panose="020B0604020202020204" pitchFamily="34" charset="0"/>
                          <a:ea typeface="Arial" panose="020B0604020202020204" pitchFamily="34" charset="0"/>
                          <a:cs typeface="Times New Roman" panose="02020603050405020304" pitchFamily="18" charset="0"/>
                        </a:rPr>
                        <a:t>T</a:t>
                      </a:r>
                      <a:r>
                        <a:rPr lang="en-US" sz="14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S</a:t>
                      </a:r>
                      <a:r>
                        <a:rPr lang="en-US" sz="1400" b="1" spc="-35">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400" b="1" spc="5">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r>
                        <a:rPr lang="en-US" sz="14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M =</a:t>
                      </a:r>
                      <a:r>
                        <a:rPr lang="en-US" sz="1400" b="1" spc="-15">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400" b="1" spc="5">
                          <a:solidFill>
                            <a:srgbClr val="000000"/>
                          </a:solidFill>
                          <a:effectLst/>
                          <a:latin typeface="Arial" panose="020B0604020202020204" pitchFamily="34" charset="0"/>
                          <a:ea typeface="Arial" panose="020B0604020202020204" pitchFamily="34" charset="0"/>
                          <a:cs typeface="Times New Roman" panose="02020603050405020304" pitchFamily="18" charset="0"/>
                        </a:rPr>
                        <a:t>M</a:t>
                      </a:r>
                      <a:r>
                        <a:rPr lang="en-US" sz="14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a</a:t>
                      </a:r>
                      <a:r>
                        <a:rPr lang="en-US" sz="1400" b="1" spc="10">
                          <a:solidFill>
                            <a:srgbClr val="000000"/>
                          </a:solidFill>
                          <a:effectLst/>
                          <a:latin typeface="Arial" panose="020B0604020202020204" pitchFamily="34" charset="0"/>
                          <a:ea typeface="Arial" panose="020B0604020202020204" pitchFamily="34" charset="0"/>
                          <a:cs typeface="Times New Roman" panose="02020603050405020304" pitchFamily="18" charset="0"/>
                        </a:rPr>
                        <a:t>n</a:t>
                      </a:r>
                      <a:r>
                        <a:rPr lang="en-US" sz="1400" b="1" spc="-5">
                          <a:solidFill>
                            <a:srgbClr val="000000"/>
                          </a:solidFill>
                          <a:effectLst/>
                          <a:latin typeface="Arial" panose="020B0604020202020204" pitchFamily="34" charset="0"/>
                          <a:ea typeface="Arial" panose="020B0604020202020204" pitchFamily="34" charset="0"/>
                          <a:cs typeface="Times New Roman" panose="02020603050405020304" pitchFamily="18" charset="0"/>
                        </a:rPr>
                        <a:t>dato</a:t>
                      </a:r>
                      <a:r>
                        <a:rPr lang="en-US" sz="1400" b="1" spc="15">
                          <a:solidFill>
                            <a:srgbClr val="000000"/>
                          </a:solidFill>
                          <a:effectLst/>
                          <a:latin typeface="Arial" panose="020B0604020202020204" pitchFamily="34" charset="0"/>
                          <a:ea typeface="Arial" panose="020B0604020202020204" pitchFamily="34" charset="0"/>
                          <a:cs typeface="Times New Roman" panose="02020603050405020304" pitchFamily="18" charset="0"/>
                        </a:rPr>
                        <a:t>r</a:t>
                      </a:r>
                      <a:r>
                        <a:rPr lang="en-US" sz="14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y</a:t>
                      </a:r>
                      <a:r>
                        <a:rPr lang="en-US" sz="1400" b="1" spc="5">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600"/>
                        </a:spcBef>
                        <a:spcAft>
                          <a:spcPts val="600"/>
                        </a:spcAft>
                      </a:pPr>
                      <a:r>
                        <a:rPr lang="en-US" sz="1400" i="1" spc="5">
                          <a:solidFill>
                            <a:srgbClr val="000000"/>
                          </a:solidFill>
                          <a:effectLst/>
                          <a:latin typeface="Arial" panose="020B0604020202020204" pitchFamily="34" charset="0"/>
                          <a:ea typeface="Arial" panose="020B0604020202020204" pitchFamily="34" charset="0"/>
                          <a:cs typeface="Times New Roman" panose="02020603050405020304" pitchFamily="18" charset="0"/>
                        </a:rPr>
                        <a:t>(Failure to provide or meet below mandatory requirements will result in disqualification and the bid will not be considered for further evaluation).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gridSpan="3">
                  <a:txBody>
                    <a:bodyPr/>
                    <a:lstStyle/>
                    <a:p>
                      <a:pPr marL="0" marR="0">
                        <a:lnSpc>
                          <a:spcPct val="115000"/>
                        </a:lnSpc>
                        <a:spcBef>
                          <a:spcPts val="600"/>
                        </a:spcBef>
                        <a:spcAft>
                          <a:spcPts val="600"/>
                        </a:spcAft>
                      </a:pPr>
                      <a:r>
                        <a:rPr lang="en-US" sz="1400" b="1" spc="-5">
                          <a:solidFill>
                            <a:srgbClr val="000000"/>
                          </a:solidFill>
                          <a:effectLst/>
                          <a:latin typeface="Arial" panose="020B0604020202020204" pitchFamily="34" charset="0"/>
                          <a:ea typeface="Arial" panose="020B0604020202020204" pitchFamily="34" charset="0"/>
                          <a:cs typeface="Times New Roman" panose="02020603050405020304" pitchFamily="18" charset="0"/>
                        </a:rPr>
                        <a:t>E</a:t>
                      </a:r>
                      <a:r>
                        <a:rPr lang="en-US" sz="14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n</a:t>
                      </a:r>
                      <a:r>
                        <a:rPr lang="en-US" sz="1400" b="1" spc="-15">
                          <a:solidFill>
                            <a:srgbClr val="000000"/>
                          </a:solidFill>
                          <a:effectLst/>
                          <a:latin typeface="Arial" panose="020B0604020202020204" pitchFamily="34" charset="0"/>
                          <a:ea typeface="Arial" panose="020B0604020202020204" pitchFamily="34" charset="0"/>
                          <a:cs typeface="Times New Roman" panose="02020603050405020304" pitchFamily="18" charset="0"/>
                        </a:rPr>
                        <a:t>v</a:t>
                      </a:r>
                      <a:r>
                        <a:rPr lang="en-US" sz="14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elope</a:t>
                      </a:r>
                      <a:r>
                        <a:rPr lang="en-US" sz="1400" b="1" spc="-55">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4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44742657"/>
                  </a:ext>
                </a:extLst>
              </a:tr>
              <a:tr h="804080">
                <a:tc>
                  <a:txBody>
                    <a:bodyPr/>
                    <a:lstStyle/>
                    <a:p>
                      <a:pPr marL="0" marR="0" algn="just">
                        <a:lnSpc>
                          <a:spcPct val="150000"/>
                        </a:lnSpc>
                        <a:spcBef>
                          <a:spcPts val="600"/>
                        </a:spcBef>
                        <a:spcAft>
                          <a:spcPts val="600"/>
                        </a:spcAft>
                      </a:pPr>
                      <a:r>
                        <a:rPr lang="en-US" sz="14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S</a:t>
                      </a:r>
                      <a:r>
                        <a:rPr lang="en-US" sz="1400" spc="-1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i</a:t>
                      </a:r>
                      <a:r>
                        <a:rPr lang="en-US" sz="1400" spc="2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g</a:t>
                      </a:r>
                      <a:r>
                        <a:rPr lang="en-US" sz="1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ned</a:t>
                      </a:r>
                      <a:r>
                        <a:rPr lang="en-US" sz="1400" spc="-1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a:t>
                      </a:r>
                      <a:r>
                        <a:rPr lang="en-US" sz="14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n</a:t>
                      </a:r>
                      <a:r>
                        <a:rPr lang="en-US" sz="1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d</a:t>
                      </a:r>
                      <a:r>
                        <a:rPr lang="en-US" sz="1400" spc="-1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c</a:t>
                      </a:r>
                      <a:r>
                        <a:rPr lang="en-US" sz="1400" spc="-1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o</a:t>
                      </a:r>
                      <a:r>
                        <a:rPr lang="en-US" sz="14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m</a:t>
                      </a:r>
                      <a:r>
                        <a:rPr lang="en-US" sz="1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p</a:t>
                      </a:r>
                      <a:r>
                        <a:rPr lang="en-US" sz="14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l</a:t>
                      </a:r>
                      <a:r>
                        <a:rPr lang="en-US" sz="1400" spc="-1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e</a:t>
                      </a:r>
                      <a:r>
                        <a:rPr lang="en-US" sz="14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a:t>
                      </a:r>
                      <a:r>
                        <a:rPr lang="en-US" sz="1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ed</a:t>
                      </a:r>
                      <a:r>
                        <a:rPr lang="en-US" sz="1400" spc="-1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400" spc="-3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P</a:t>
                      </a:r>
                      <a:r>
                        <a:rPr lang="en-US" sz="14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r</a:t>
                      </a:r>
                      <a:r>
                        <a:rPr lang="en-US" sz="1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ocu</a:t>
                      </a:r>
                      <a:r>
                        <a:rPr lang="en-US" sz="14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r</a:t>
                      </a:r>
                      <a:r>
                        <a:rPr lang="en-US" sz="1400" spc="-1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e</a:t>
                      </a:r>
                      <a:r>
                        <a:rPr lang="en-US" sz="14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m</a:t>
                      </a:r>
                      <a:r>
                        <a:rPr lang="en-US" sz="1400" spc="-1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e</a:t>
                      </a:r>
                      <a:r>
                        <a:rPr lang="en-US" sz="1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nt </a:t>
                      </a:r>
                      <a:r>
                        <a:rPr lang="en-US" sz="14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I</a:t>
                      </a:r>
                      <a:r>
                        <a:rPr lang="en-US" sz="1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n</a:t>
                      </a:r>
                      <a:r>
                        <a:rPr lang="en-US" sz="1400" spc="-2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v</a:t>
                      </a:r>
                      <a:r>
                        <a:rPr lang="en-US" sz="14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i</a:t>
                      </a:r>
                      <a:r>
                        <a:rPr lang="en-US" sz="14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a:t>
                      </a:r>
                      <a:r>
                        <a:rPr lang="en-US" sz="1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ation</a:t>
                      </a:r>
                      <a:r>
                        <a:rPr lang="en-US" sz="14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400" spc="-3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S</a:t>
                      </a:r>
                      <a:r>
                        <a:rPr lang="en-US" sz="14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B</a:t>
                      </a:r>
                      <a:r>
                        <a:rPr lang="en-US" sz="1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D 1)</a:t>
                      </a:r>
                      <a:r>
                        <a:rPr lang="en-US" sz="1400" spc="2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4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i</a:t>
                      </a:r>
                      <a:r>
                        <a:rPr lang="en-US" sz="1400" spc="-1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n</a:t>
                      </a:r>
                      <a:r>
                        <a:rPr lang="en-US" sz="1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c</a:t>
                      </a:r>
                      <a:r>
                        <a:rPr lang="en-US" sz="14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l</a:t>
                      </a:r>
                      <a:r>
                        <a:rPr lang="en-US" sz="1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ud</a:t>
                      </a:r>
                      <a:r>
                        <a:rPr lang="en-US" sz="14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i</a:t>
                      </a:r>
                      <a:r>
                        <a:rPr lang="en-US" sz="1400" spc="-1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n</a:t>
                      </a:r>
                      <a:r>
                        <a:rPr lang="en-US" sz="1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g </a:t>
                      </a:r>
                      <a:r>
                        <a:rPr lang="en-US" sz="14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a:t>
                      </a:r>
                      <a:r>
                        <a:rPr lang="en-US" sz="1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he</a:t>
                      </a:r>
                      <a:r>
                        <a:rPr lang="en-US" sz="14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4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SB</a:t>
                      </a:r>
                      <a:r>
                        <a:rPr lang="en-US" sz="1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D</a:t>
                      </a:r>
                      <a:r>
                        <a:rPr lang="en-US" sz="1400" spc="-1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400" spc="-1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4</a:t>
                      </a:r>
                      <a:r>
                        <a:rPr lang="en-US" sz="1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r>
                        <a:rPr lang="en-US" sz="1400" spc="1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5</a:t>
                      </a:r>
                      <a:r>
                        <a:rPr lang="en-US" sz="1400" spc="-1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400" spc="-3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i</a:t>
                      </a:r>
                      <a:r>
                        <a:rPr lang="en-US" sz="1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f</a:t>
                      </a:r>
                      <a:r>
                        <a:rPr lang="en-US" sz="1400" spc="2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app</a:t>
                      </a:r>
                      <a:r>
                        <a:rPr lang="en-US" sz="14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li</a:t>
                      </a:r>
                      <a:r>
                        <a:rPr lang="en-US" sz="1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c</a:t>
                      </a:r>
                      <a:r>
                        <a:rPr lang="en-US" sz="1400" spc="-1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a:t>
                      </a:r>
                      <a:r>
                        <a:rPr lang="en-US" sz="1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b</a:t>
                      </a:r>
                      <a:r>
                        <a:rPr lang="en-US" sz="1400" spc="-3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l</a:t>
                      </a:r>
                      <a:r>
                        <a:rPr lang="en-US" sz="1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e,</a:t>
                      </a:r>
                      <a:r>
                        <a:rPr lang="en-US" sz="1400" spc="1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400" spc="-1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6</a:t>
                      </a:r>
                      <a:r>
                        <a:rPr lang="en-US" sz="14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r>
                        <a:rPr lang="en-US" sz="1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1, </a:t>
                      </a:r>
                      <a:r>
                        <a:rPr lang="en-US" sz="1400" spc="-1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6</a:t>
                      </a:r>
                      <a:r>
                        <a:rPr lang="en-US" sz="14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r>
                        <a:rPr lang="en-US" sz="1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2</a:t>
                      </a:r>
                      <a:r>
                        <a:rPr lang="en-US" sz="14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400" spc="-3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i</a:t>
                      </a:r>
                      <a:r>
                        <a:rPr lang="en-US" sz="1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f</a:t>
                      </a:r>
                      <a:r>
                        <a:rPr lang="en-US" sz="1400" spc="3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400" spc="-15"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ap</a:t>
                      </a:r>
                      <a:r>
                        <a:rPr lang="en-US" sz="140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p</a:t>
                      </a:r>
                      <a:r>
                        <a:rPr lang="en-US" sz="1400" spc="-5"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li</a:t>
                      </a:r>
                      <a:r>
                        <a:rPr lang="en-US" sz="140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cab</a:t>
                      </a:r>
                      <a:r>
                        <a:rPr lang="en-US" sz="1400" spc="-5"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l</a:t>
                      </a:r>
                      <a:r>
                        <a:rPr lang="en-US" sz="1400" spc="-15"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1000"/>
                        </a:spcAft>
                      </a:pPr>
                      <a:r>
                        <a:rPr lang="en-U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1000"/>
                        </a:spcAft>
                      </a:pPr>
                      <a:r>
                        <a:rPr lang="en-U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YES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1000"/>
                        </a:spcAft>
                      </a:pPr>
                      <a:r>
                        <a:rPr lang="en-U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5766605"/>
                  </a:ext>
                </a:extLst>
              </a:tr>
              <a:tr h="804080">
                <a:tc>
                  <a:txBody>
                    <a:bodyPr/>
                    <a:lstStyle/>
                    <a:p>
                      <a:pPr marL="0" marR="0" algn="just">
                        <a:lnSpc>
                          <a:spcPct val="150000"/>
                        </a:lnSpc>
                        <a:spcBef>
                          <a:spcPts val="600"/>
                        </a:spcBef>
                        <a:spcAft>
                          <a:spcPts val="600"/>
                        </a:spcAft>
                      </a:pPr>
                      <a:r>
                        <a:rPr lang="en-US" sz="1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Proof of Registration on the Government’s National Treasury Central Supplier Database (CSD). (MAAA)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1000"/>
                        </a:spcAft>
                      </a:pPr>
                      <a:r>
                        <a:rPr lang="en-U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1000"/>
                        </a:spcAft>
                      </a:pPr>
                      <a:r>
                        <a:rPr lang="en-U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YES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1000"/>
                        </a:spcAft>
                      </a:pPr>
                      <a:r>
                        <a:rPr lang="en-U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7956942"/>
                  </a:ext>
                </a:extLst>
              </a:tr>
              <a:tr h="804080">
                <a:tc>
                  <a:txBody>
                    <a:bodyPr/>
                    <a:lstStyle/>
                    <a:p>
                      <a:pPr marL="0" marR="0" algn="just">
                        <a:lnSpc>
                          <a:spcPct val="150000"/>
                        </a:lnSpc>
                        <a:spcBef>
                          <a:spcPts val="600"/>
                        </a:spcBef>
                        <a:spcAft>
                          <a:spcPts val="600"/>
                        </a:spcAft>
                      </a:pPr>
                      <a:r>
                        <a:rPr lang="en-US" sz="1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A detailed breakdown of team composition and cost for the project must be attached in excel format (USB FORMAT)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1000"/>
                        </a:spcAft>
                      </a:pPr>
                      <a:r>
                        <a:rPr lang="en-U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YES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1000"/>
                        </a:spcAft>
                      </a:pPr>
                      <a:r>
                        <a:rPr lang="en-U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6051626"/>
                  </a:ext>
                </a:extLst>
              </a:tr>
              <a:tr h="394469">
                <a:tc>
                  <a:txBody>
                    <a:bodyPr/>
                    <a:lstStyle/>
                    <a:p>
                      <a:pPr marL="0" marR="0" algn="just">
                        <a:lnSpc>
                          <a:spcPct val="150000"/>
                        </a:lnSpc>
                        <a:spcBef>
                          <a:spcPts val="600"/>
                        </a:spcBef>
                        <a:spcAft>
                          <a:spcPts val="600"/>
                        </a:spcAft>
                      </a:pPr>
                      <a:r>
                        <a:rPr lang="en-US" sz="1400" b="1">
                          <a:effectLst/>
                          <a:latin typeface="Arial" panose="020B0604020202020204" pitchFamily="34" charset="0"/>
                          <a:ea typeface="Arial" panose="020B0604020202020204" pitchFamily="34" charset="0"/>
                          <a:cs typeface="Times New Roman" panose="02020603050405020304" pitchFamily="18" charset="0"/>
                        </a:rPr>
                        <a:t>RETURNABLE DOCUMENTS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gridSpan="3">
                  <a:txBody>
                    <a:bodyPr/>
                    <a:lstStyle/>
                    <a:p>
                      <a:pPr marL="0" marR="0" algn="ctr">
                        <a:lnSpc>
                          <a:spcPct val="115000"/>
                        </a:lnSpc>
                        <a:spcBef>
                          <a:spcPts val="0"/>
                        </a:spcBef>
                        <a:spcAft>
                          <a:spcPts val="1000"/>
                        </a:spcAft>
                      </a:pPr>
                      <a:r>
                        <a:rPr lang="en-U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Envelope 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03792390"/>
                  </a:ext>
                </a:extLst>
              </a:tr>
              <a:tr h="1814560">
                <a:tc>
                  <a:txBody>
                    <a:bodyPr/>
                    <a:lstStyle/>
                    <a:p>
                      <a:pPr marL="0" marR="0" algn="just">
                        <a:lnSpc>
                          <a:spcPct val="115000"/>
                        </a:lnSpc>
                        <a:spcBef>
                          <a:spcPts val="600"/>
                        </a:spcBef>
                        <a:spcAft>
                          <a:spcPts val="600"/>
                        </a:spcAft>
                      </a:pPr>
                      <a:r>
                        <a:rPr lang="en-US" sz="1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B – BBEE Certificate (South African Companies) or, for companies that have less than R10 million turnover, a sworn affidavit is required. A copy of the template for this affidavit is available on the Department of Trade and Industry website https://</a:t>
                      </a:r>
                      <a:r>
                        <a:rPr lang="en-US" sz="1400" u="sng">
                          <a:solidFill>
                            <a:srgbClr val="000000"/>
                          </a:solidFill>
                          <a:effectLst/>
                          <a:latin typeface="Arial" panose="020B0604020202020204" pitchFamily="34" charset="0"/>
                          <a:ea typeface="Arial" panose="020B0604020202020204" pitchFamily="34" charset="0"/>
                          <a:cs typeface="Times New Roman" panose="02020603050405020304" pitchFamily="18" charset="0"/>
                          <a:hlinkClick r:id="rId3"/>
                        </a:rPr>
                        <a:t>www.thedti.gov.za/gazette/Affidavit_EME.pdf </a:t>
                      </a:r>
                      <a:r>
                        <a:rPr lang="en-US" sz="1400" i="1">
                          <a:solidFill>
                            <a:srgbClr val="000000"/>
                          </a:solidFill>
                          <a:effectLst/>
                          <a:latin typeface="Arial" panose="020B0604020202020204" pitchFamily="34" charset="0"/>
                          <a:ea typeface="Arial" panose="020B0604020202020204" pitchFamily="34" charset="0"/>
                          <a:cs typeface="Times New Roman" panose="02020603050405020304" pitchFamily="18" charset="0"/>
                        </a:rPr>
                        <a:t>(Failure to submit sworn affidavit will results in non-compliant on preference points system)</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YES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2570014"/>
                  </a:ext>
                </a:extLst>
              </a:tr>
            </a:tbl>
          </a:graphicData>
        </a:graphic>
      </p:graphicFrame>
    </p:spTree>
    <p:extLst>
      <p:ext uri="{BB962C8B-B14F-4D97-AF65-F5344CB8AC3E}">
        <p14:creationId xmlns:p14="http://schemas.microsoft.com/office/powerpoint/2010/main" val="34188098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Content Placeholder 2"/>
          <p:cNvSpPr txBox="1">
            <a:spLocks/>
          </p:cNvSpPr>
          <p:nvPr/>
        </p:nvSpPr>
        <p:spPr>
          <a:xfrm>
            <a:off x="1238250" y="0"/>
            <a:ext cx="7099300" cy="8382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dirty="0">
              <a:latin typeface="+mj-lt"/>
            </a:endParaRPr>
          </a:p>
        </p:txBody>
      </p:sp>
      <p:sp>
        <p:nvSpPr>
          <p:cNvPr id="6" name="Slide Number Placeholder 4"/>
          <p:cNvSpPr>
            <a:spLocks noGrp="1"/>
          </p:cNvSpPr>
          <p:nvPr>
            <p:ph type="sldNum" sz="quarter" idx="4294967295"/>
          </p:nvPr>
        </p:nvSpPr>
        <p:spPr>
          <a:xfrm>
            <a:off x="7099300" y="6356351"/>
            <a:ext cx="2311400" cy="365125"/>
          </a:xfrm>
          <a:prstGeom prst="rect">
            <a:avLst/>
          </a:prstGeom>
        </p:spPr>
        <p:txBody>
          <a:bodyPr/>
          <a:lstStyle/>
          <a:p>
            <a:fld id="{9606CA99-BDBE-4114-A376-B0F3ABB74991}" type="slidenum">
              <a:rPr lang="en-ZA" altLang="en-US" smtClean="0"/>
              <a:pPr/>
              <a:t>9</a:t>
            </a:fld>
            <a:endParaRPr lang="en-ZA" altLang="en-US" dirty="0"/>
          </a:p>
        </p:txBody>
      </p:sp>
      <p:sp>
        <p:nvSpPr>
          <p:cNvPr id="7" name="Title 1"/>
          <p:cNvSpPr txBox="1">
            <a:spLocks/>
          </p:cNvSpPr>
          <p:nvPr/>
        </p:nvSpPr>
        <p:spPr>
          <a:xfrm>
            <a:off x="266700" y="335757"/>
            <a:ext cx="9144000" cy="23876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u="sng" smtClean="0"/>
              <a:t>Stage 2 – Evaluation of Bids against Specifications and Quality</a:t>
            </a:r>
            <a:r>
              <a:rPr lang="en-US" sz="3200" smtClean="0"/>
              <a:t/>
            </a:r>
            <a:br>
              <a:rPr lang="en-US" sz="3200" smtClean="0"/>
            </a:br>
            <a:endParaRPr lang="en-US" sz="3200" dirty="0"/>
          </a:p>
        </p:txBody>
      </p:sp>
      <p:sp>
        <p:nvSpPr>
          <p:cNvPr id="8" name="Subtitle 2"/>
          <p:cNvSpPr txBox="1">
            <a:spLocks/>
          </p:cNvSpPr>
          <p:nvPr/>
        </p:nvSpPr>
        <p:spPr>
          <a:xfrm>
            <a:off x="266700" y="2815432"/>
            <a:ext cx="9144000" cy="165576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en-US" dirty="0" smtClean="0"/>
              <a:t>Scores will be tabulated to 100 points. Respondents must </a:t>
            </a:r>
            <a:r>
              <a:rPr lang="en-US" b="1" dirty="0" smtClean="0"/>
              <a:t>score 70</a:t>
            </a:r>
            <a:r>
              <a:rPr lang="en-US" dirty="0" smtClean="0"/>
              <a:t> points and above to be assessed on their financial offer and preference score.</a:t>
            </a:r>
            <a:endParaRPr lang="en-US" dirty="0"/>
          </a:p>
        </p:txBody>
      </p:sp>
    </p:spTree>
    <p:extLst>
      <p:ext uri="{BB962C8B-B14F-4D97-AF65-F5344CB8AC3E}">
        <p14:creationId xmlns:p14="http://schemas.microsoft.com/office/powerpoint/2010/main" val="40458392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819</TotalTime>
  <Words>1996</Words>
  <Application>Microsoft Office PowerPoint</Application>
  <PresentationFormat>A4 Paper (210x297 mm)</PresentationFormat>
  <Paragraphs>179</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Courier New</vt:lpstr>
      <vt:lpstr>Mangal</vt:lpstr>
      <vt:lpstr>Symbol</vt:lpstr>
      <vt:lpstr>Times New Roman</vt:lpstr>
      <vt:lpstr>Office Theme</vt:lpstr>
      <vt:lpstr>NON - COMPUSORY BRIEFING SESSION</vt:lpstr>
      <vt:lpstr>PowerPoint Presentation</vt:lpstr>
      <vt:lpstr>PowerPoint Presentation</vt:lpstr>
      <vt:lpstr>SCOPE OF WORK/ TERMS OF REFERENCE (TOR)</vt:lpstr>
      <vt:lpstr>DELIVERABLES AS PER SCOPE OF WORK</vt:lpstr>
      <vt:lpstr>DELIVERABLES AS PER SCOPE OF 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Award/Objective Criteria</vt:lpstr>
      <vt:lpstr>PowerPoint Presentation</vt:lpstr>
    </vt:vector>
  </TitlesOfParts>
  <Company>Environmental Affairs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Admin1</dc:creator>
  <cp:lastModifiedBy>Kgaamedi, Pertunia</cp:lastModifiedBy>
  <cp:revision>88</cp:revision>
  <cp:lastPrinted>2019-08-12T11:15:39Z</cp:lastPrinted>
  <dcterms:created xsi:type="dcterms:W3CDTF">2018-07-24T20:58:47Z</dcterms:created>
  <dcterms:modified xsi:type="dcterms:W3CDTF">2022-07-01T08:02:07Z</dcterms:modified>
</cp:coreProperties>
</file>