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5" r:id="rId3"/>
    <p:sldId id="262" r:id="rId4"/>
    <p:sldId id="264" r:id="rId5"/>
    <p:sldId id="265" r:id="rId6"/>
    <p:sldId id="277" r:id="rId7"/>
    <p:sldId id="266" r:id="rId8"/>
    <p:sldId id="267" r:id="rId9"/>
    <p:sldId id="268" r:id="rId10"/>
    <p:sldId id="269" r:id="rId11"/>
    <p:sldId id="270" r:id="rId12"/>
    <p:sldId id="276" r:id="rId13"/>
    <p:sldId id="272" r:id="rId14"/>
    <p:sldId id="274" r:id="rId15"/>
    <p:sldId id="261" r:id="rId16"/>
    <p:sldId id="258" r:id="rId17"/>
  </p:sldIdLst>
  <p:sldSz cx="9906000" cy="6858000" type="A4"/>
  <p:notesSz cx="6645275" cy="9775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3838B7-9204-4170-81C5-DAD4CCAA2F01}">
          <p14:sldIdLst>
            <p14:sldId id="256"/>
            <p14:sldId id="275"/>
            <p14:sldId id="262"/>
            <p14:sldId id="264"/>
          </p14:sldIdLst>
        </p14:section>
        <p14:section name="Untitled Section" id="{EBEA5271-018A-4F6F-95FA-AD9F7C291D4E}">
          <p14:sldIdLst>
            <p14:sldId id="265"/>
            <p14:sldId id="277"/>
            <p14:sldId id="266"/>
            <p14:sldId id="267"/>
            <p14:sldId id="268"/>
            <p14:sldId id="269"/>
            <p14:sldId id="270"/>
            <p14:sldId id="276"/>
            <p14:sldId id="272"/>
            <p14:sldId id="274"/>
            <p14:sldId id="261"/>
            <p14:sldId id="25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fura Mongalo" initials="SM" lastIdx="5" clrIdx="0">
    <p:extLst>
      <p:ext uri="{19B8F6BF-5375-455C-9EA6-DF929625EA0E}">
        <p15:presenceInfo xmlns:p15="http://schemas.microsoft.com/office/powerpoint/2012/main" userId="Sefura Mong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406" y="82"/>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3963" y="0"/>
            <a:ext cx="2879725" cy="490538"/>
          </a:xfrm>
          <a:prstGeom prst="rect">
            <a:avLst/>
          </a:prstGeom>
        </p:spPr>
        <p:txBody>
          <a:bodyPr vert="horz" lIns="91440" tIns="45720" rIns="91440" bIns="45720" rtlCol="0"/>
          <a:lstStyle>
            <a:lvl1pPr algn="r">
              <a:defRPr sz="1200"/>
            </a:lvl1pPr>
          </a:lstStyle>
          <a:p>
            <a:fld id="{B6E10B7B-07B6-4553-8148-7B53BBBE022A}" type="datetimeFigureOut">
              <a:rPr lang="en-US" smtClean="0"/>
              <a:t>1/26/2023</a:t>
            </a:fld>
            <a:endParaRPr lang="en-US"/>
          </a:p>
        </p:txBody>
      </p:sp>
      <p:sp>
        <p:nvSpPr>
          <p:cNvPr id="4" name="Footer Placeholder 3"/>
          <p:cNvSpPr>
            <a:spLocks noGrp="1"/>
          </p:cNvSpPr>
          <p:nvPr>
            <p:ph type="ftr" sz="quarter" idx="2"/>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3963" y="9285288"/>
            <a:ext cx="2879725" cy="490537"/>
          </a:xfrm>
          <a:prstGeom prst="rect">
            <a:avLst/>
          </a:prstGeom>
        </p:spPr>
        <p:txBody>
          <a:bodyPr vert="horz" lIns="91440" tIns="45720" rIns="91440" bIns="45720" rtlCol="0" anchor="b"/>
          <a:lstStyle>
            <a:lvl1pPr algn="r">
              <a:defRPr sz="1200"/>
            </a:lvl1pPr>
          </a:lstStyle>
          <a:p>
            <a:fld id="{9BD8F6BE-AFC9-4854-8B3E-64E8DF786A38}" type="slidenum">
              <a:rPr lang="en-US" smtClean="0"/>
              <a:t>‹#›</a:t>
            </a:fld>
            <a:endParaRPr lang="en-US"/>
          </a:p>
        </p:txBody>
      </p:sp>
    </p:spTree>
    <p:extLst>
      <p:ext uri="{BB962C8B-B14F-4D97-AF65-F5344CB8AC3E}">
        <p14:creationId xmlns:p14="http://schemas.microsoft.com/office/powerpoint/2010/main" val="3262159000"/>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8T16:10:20.669"/>
    </inkml:context>
    <inkml:brush xml:id="br0">
      <inkml:brushProperty name="width" value="0.05" units="cm"/>
      <inkml:brushProperty name="height" value="0.0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3963" y="0"/>
            <a:ext cx="2879725" cy="490538"/>
          </a:xfrm>
          <a:prstGeom prst="rect">
            <a:avLst/>
          </a:prstGeom>
        </p:spPr>
        <p:txBody>
          <a:bodyPr vert="horz" lIns="91440" tIns="45720" rIns="91440" bIns="45720" rtlCol="0"/>
          <a:lstStyle>
            <a:lvl1pPr algn="r">
              <a:defRPr sz="1200"/>
            </a:lvl1pPr>
          </a:lstStyle>
          <a:p>
            <a:fld id="{DCF14E05-1099-40E2-8AA9-39C358F2EB51}" type="datetimeFigureOut">
              <a:rPr lang="en-US" smtClean="0"/>
              <a:t>1/26/2023</a:t>
            </a:fld>
            <a:endParaRPr lang="en-US"/>
          </a:p>
        </p:txBody>
      </p:sp>
      <p:sp>
        <p:nvSpPr>
          <p:cNvPr id="4" name="Slide Image Placeholder 3"/>
          <p:cNvSpPr>
            <a:spLocks noGrp="1" noRot="1" noChangeAspect="1"/>
          </p:cNvSpPr>
          <p:nvPr>
            <p:ph type="sldImg" idx="2"/>
          </p:nvPr>
        </p:nvSpPr>
        <p:spPr>
          <a:xfrm>
            <a:off x="939800" y="1222375"/>
            <a:ext cx="4765675" cy="3298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5163" y="4705350"/>
            <a:ext cx="5314950" cy="3848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85288"/>
            <a:ext cx="287972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3963" y="9285288"/>
            <a:ext cx="2879725" cy="490537"/>
          </a:xfrm>
          <a:prstGeom prst="rect">
            <a:avLst/>
          </a:prstGeom>
        </p:spPr>
        <p:txBody>
          <a:bodyPr vert="horz" lIns="91440" tIns="45720" rIns="91440" bIns="45720" rtlCol="0" anchor="b"/>
          <a:lstStyle>
            <a:lvl1pPr algn="r">
              <a:defRPr sz="1200"/>
            </a:lvl1pPr>
          </a:lstStyle>
          <a:p>
            <a:fld id="{17BC83A2-5BDE-4EA2-8612-F2CB21CE623B}" type="slidenum">
              <a:rPr lang="en-US" smtClean="0"/>
              <a:t>‹#›</a:t>
            </a:fld>
            <a:endParaRPr lang="en-US"/>
          </a:p>
        </p:txBody>
      </p:sp>
    </p:spTree>
    <p:extLst>
      <p:ext uri="{BB962C8B-B14F-4D97-AF65-F5344CB8AC3E}">
        <p14:creationId xmlns:p14="http://schemas.microsoft.com/office/powerpoint/2010/main" val="2474806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60DB3B-3DCE-E34B-94CB-734D0D560880}"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10054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0DB3B-3DCE-E34B-94CB-734D0D560880}"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180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0DB3B-3DCE-E34B-94CB-734D0D560880}"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4503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60DB3B-3DCE-E34B-94CB-734D0D560880}"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7225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60DB3B-3DCE-E34B-94CB-734D0D560880}"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325936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60DB3B-3DCE-E34B-94CB-734D0D560880}"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35426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60DB3B-3DCE-E34B-94CB-734D0D560880}"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289419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0DB3B-3DCE-E34B-94CB-734D0D560880}"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366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0DB3B-3DCE-E34B-94CB-734D0D560880}"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255299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98762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60DB3B-3DCE-E34B-94CB-734D0D560880}"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4637F-1127-AF4D-B96F-F7789FFD66FF}" type="slidenum">
              <a:rPr lang="en-US" smtClean="0"/>
              <a:t>‹#›</a:t>
            </a:fld>
            <a:endParaRPr lang="en-US"/>
          </a:p>
        </p:txBody>
      </p:sp>
    </p:spTree>
    <p:extLst>
      <p:ext uri="{BB962C8B-B14F-4D97-AF65-F5344CB8AC3E}">
        <p14:creationId xmlns:p14="http://schemas.microsoft.com/office/powerpoint/2010/main" val="415583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0DB3B-3DCE-E34B-94CB-734D0D560880}" type="datetimeFigureOut">
              <a:rPr lang="en-US" smtClean="0"/>
              <a:t>1/26/2023</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4637F-1127-AF4D-B96F-F7789FFD66FF}" type="slidenum">
              <a:rPr lang="en-US" smtClean="0"/>
              <a:t>‹#›</a:t>
            </a:fld>
            <a:endParaRPr lang="en-US"/>
          </a:p>
        </p:txBody>
      </p:sp>
    </p:spTree>
    <p:extLst>
      <p:ext uri="{BB962C8B-B14F-4D97-AF65-F5344CB8AC3E}">
        <p14:creationId xmlns:p14="http://schemas.microsoft.com/office/powerpoint/2010/main" val="2355953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edti.gov.za/gazette/Affidavit_EME.pdf"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90926" y="6569559"/>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a:t>
            </a:r>
            <a:r>
              <a:rPr lang="en-US" sz="1000" b="1" dirty="0" err="1">
                <a:latin typeface="Arial"/>
                <a:cs typeface="Arial"/>
              </a:rPr>
              <a:t>info@siu.org.za</a:t>
            </a:r>
            <a:r>
              <a:rPr lang="en-US" sz="1000" b="1" dirty="0">
                <a:latin typeface="Arial"/>
                <a:cs typeface="Arial"/>
              </a:rPr>
              <a:t> </a:t>
            </a:r>
          </a:p>
        </p:txBody>
      </p:sp>
      <p:sp>
        <p:nvSpPr>
          <p:cNvPr id="3" name="Title 1"/>
          <p:cNvSpPr>
            <a:spLocks noGrp="1"/>
          </p:cNvSpPr>
          <p:nvPr>
            <p:ph type="ctrTitle"/>
          </p:nvPr>
        </p:nvSpPr>
        <p:spPr>
          <a:xfrm>
            <a:off x="1176760" y="-97321"/>
            <a:ext cx="9144000" cy="2387600"/>
          </a:xfrm>
        </p:spPr>
        <p:txBody>
          <a:bodyPr>
            <a:normAutofit/>
          </a:bodyPr>
          <a:lstStyle/>
          <a:p>
            <a:r>
              <a:rPr lang="en-US" sz="3200" b="1" u="sng" dirty="0">
                <a:latin typeface="Arial" panose="020B0604020202020204" pitchFamily="34" charset="0"/>
                <a:cs typeface="Arial" panose="020B0604020202020204" pitchFamily="34" charset="0"/>
              </a:rPr>
              <a:t>NON - COMPUSORY BRIEFING SESSION</a:t>
            </a:r>
          </a:p>
        </p:txBody>
      </p:sp>
      <p:sp>
        <p:nvSpPr>
          <p:cNvPr id="4" name="Subtitle 2"/>
          <p:cNvSpPr>
            <a:spLocks noGrp="1"/>
          </p:cNvSpPr>
          <p:nvPr>
            <p:ph type="subTitle" idx="1"/>
          </p:nvPr>
        </p:nvSpPr>
        <p:spPr>
          <a:xfrm>
            <a:off x="1524000" y="1462398"/>
            <a:ext cx="7990390" cy="1655762"/>
          </a:xfrm>
        </p:spPr>
        <p:txBody>
          <a:bodyPr>
            <a:normAutofit fontScale="85000" lnSpcReduction="10000"/>
          </a:bodyPr>
          <a:lstStyle/>
          <a:p>
            <a:r>
              <a:rPr lang="en-US" b="1" dirty="0"/>
              <a:t>RFP: 010/01/2023/GRC</a:t>
            </a:r>
          </a:p>
          <a:p>
            <a:pPr marL="0" marR="0" algn="just">
              <a:lnSpc>
                <a:spcPct val="150000"/>
              </a:lnSpc>
              <a:spcBef>
                <a:spcPts val="0"/>
              </a:spcBef>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APPOINTMENT OF A SERVICE PROVIDER FOR PROVISION OF AN INTERGRATED RISK MANAGEMENT, INTERNAL AUDIT AND COMPLIANCE SOFTWARE SOLUTION WITH MAINTANANCE &amp; SUPPORT FOR A PERIOD OF 36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158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10</a:t>
            </a:fld>
            <a:endParaRPr lang="en-ZA" altLang="en-US" dirty="0"/>
          </a:p>
        </p:txBody>
      </p:sp>
      <p:graphicFrame>
        <p:nvGraphicFramePr>
          <p:cNvPr id="8" name="Table 7"/>
          <p:cNvGraphicFramePr>
            <a:graphicFrameLocks noGrp="1"/>
          </p:cNvGraphicFramePr>
          <p:nvPr>
            <p:extLst>
              <p:ext uri="{D42A27DB-BD31-4B8C-83A1-F6EECF244321}">
                <p14:modId xmlns:p14="http://schemas.microsoft.com/office/powerpoint/2010/main" val="432903539"/>
              </p:ext>
            </p:extLst>
          </p:nvPr>
        </p:nvGraphicFramePr>
        <p:xfrm>
          <a:off x="155028" y="154568"/>
          <a:ext cx="9750972" cy="6006021"/>
        </p:xfrm>
        <a:graphic>
          <a:graphicData uri="http://schemas.openxmlformats.org/drawingml/2006/table">
            <a:tbl>
              <a:tblPr firstRow="1" firstCol="1" bandRow="1"/>
              <a:tblGrid>
                <a:gridCol w="2482438">
                  <a:extLst>
                    <a:ext uri="{9D8B030D-6E8A-4147-A177-3AD203B41FA5}">
                      <a16:colId xmlns:a16="http://schemas.microsoft.com/office/drawing/2014/main" val="807717594"/>
                    </a:ext>
                  </a:extLst>
                </a:gridCol>
                <a:gridCol w="7268534">
                  <a:extLst>
                    <a:ext uri="{9D8B030D-6E8A-4147-A177-3AD203B41FA5}">
                      <a16:colId xmlns:a16="http://schemas.microsoft.com/office/drawing/2014/main" val="2352089804"/>
                    </a:ext>
                  </a:extLst>
                </a:gridCol>
              </a:tblGrid>
              <a:tr h="4412154">
                <a:tc>
                  <a:txBody>
                    <a:bodyPr/>
                    <a:lstStyle/>
                    <a:p>
                      <a:pPr marL="0" marR="0">
                        <a:lnSpc>
                          <a:spcPct val="115000"/>
                        </a:lnSpc>
                        <a:spcBef>
                          <a:spcPts val="0"/>
                        </a:spcBef>
                        <a:spcAft>
                          <a:spcPts val="1000"/>
                        </a:spcAft>
                      </a:pPr>
                      <a:r>
                        <a:rPr lang="en-US" sz="12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1200" b="1" u="sng" dirty="0">
                          <a:effectLst/>
                          <a:latin typeface="Arial" panose="020B0604020202020204" pitchFamily="34" charset="0"/>
                          <a:ea typeface="Calibri" panose="020F0502020204030204" pitchFamily="34" charset="0"/>
                          <a:cs typeface="Arial" panose="020B0604020202020204" pitchFamily="34" charset="0"/>
                        </a:rPr>
                        <a:t>DESKTOP EVALUATION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1.</a:t>
                      </a:r>
                      <a:r>
                        <a:rPr lang="en-US" sz="1200" b="1" baseline="0" dirty="0">
                          <a:effectLst/>
                          <a:latin typeface="Arial" panose="020B0604020202020204" pitchFamily="34" charset="0"/>
                          <a:ea typeface="Calibri" panose="020F0502020204030204" pitchFamily="34" charset="0"/>
                          <a:cs typeface="Arial" panose="020B0604020202020204" pitchFamily="34" charset="0"/>
                        </a:rPr>
                        <a:t> </a:t>
                      </a:r>
                      <a:r>
                        <a:rPr lang="en-US" sz="1000" b="1" dirty="0">
                          <a:effectLst/>
                          <a:latin typeface="Arial" panose="020B0604020202020204" pitchFamily="34" charset="0"/>
                          <a:ea typeface="Calibri" panose="020F0502020204030204" pitchFamily="34" charset="0"/>
                          <a:cs typeface="Arial" panose="020B0604020202020204" pitchFamily="34" charset="0"/>
                        </a:rPr>
                        <a:t>Company experience: 30</a:t>
                      </a:r>
                    </a:p>
                    <a:p>
                      <a:pPr marL="0" marR="0" algn="just">
                        <a:lnSpc>
                          <a:spcPct val="150000"/>
                        </a:lnSpc>
                        <a:spcBef>
                          <a:spcPts val="0"/>
                        </a:spcBef>
                        <a:spcAft>
                          <a:spcPts val="0"/>
                        </a:spcAft>
                      </a:pPr>
                      <a:r>
                        <a:rPr lang="en-US" sz="1000" b="1" dirty="0">
                          <a:effectLst/>
                          <a:latin typeface="Arial" panose="020B0604020202020204" pitchFamily="34" charset="0"/>
                          <a:ea typeface="Calibri" panose="020F0502020204030204" pitchFamily="34" charset="0"/>
                          <a:cs typeface="Arial" panose="020B0604020202020204" pitchFamily="34" charset="0"/>
                        </a:rPr>
                        <a:t>The Service Provider must demonstrate the number of projects executed and completed (experience) for a similar project in developing, provision and support for an integrated GRC system. Reference letters to be submitted to demonstrate experience and must be on the company letter head.</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30917" marR="3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800"/>
                        </a:spcBef>
                        <a:spcAft>
                          <a:spcPts val="800"/>
                        </a:spcAft>
                        <a:buFont typeface="Symbol" panose="05050102010706020507" pitchFamily="18" charset="2"/>
                        <a:buChar char=""/>
                      </a:pPr>
                      <a:r>
                        <a:rPr lang="en-US" sz="1200" b="1" dirty="0">
                          <a:effectLst/>
                          <a:latin typeface="Arial" panose="020B0604020202020204" pitchFamily="34" charset="0"/>
                          <a:ea typeface="Times New Roman" panose="02020603050405020304" pitchFamily="18" charset="0"/>
                        </a:rPr>
                        <a:t>Evaluation rating 0 equals to non-allocation of points, to the bidders who</a:t>
                      </a:r>
                      <a:r>
                        <a:rPr lang="en-GB" sz="1200" dirty="0">
                          <a:effectLst/>
                          <a:latin typeface="Arial" panose="020B0604020202020204" pitchFamily="34" charset="0"/>
                          <a:ea typeface="Calibri" panose="020F0502020204030204" pitchFamily="34" charset="0"/>
                        </a:rPr>
                        <a:t> :</a:t>
                      </a:r>
                      <a:endParaRPr lang="en-US" sz="1200" dirty="0">
                        <a:effectLst/>
                      </a:endParaRPr>
                    </a:p>
                    <a:p>
                      <a:pPr marL="742950" marR="0" lvl="1" indent="-285750" algn="just">
                        <a:lnSpc>
                          <a:spcPct val="150000"/>
                        </a:lnSpc>
                        <a:spcBef>
                          <a:spcPts val="800"/>
                        </a:spcBef>
                        <a:spcAft>
                          <a:spcPts val="800"/>
                        </a:spcAft>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rPr>
                        <a:t>No projects completed</a:t>
                      </a:r>
                      <a:endParaRPr lang="en-US" sz="1200" dirty="0">
                        <a:effectLst/>
                      </a:endParaRPr>
                    </a:p>
                    <a:p>
                      <a:pPr marL="742950" marR="0" lvl="1" indent="-285750" algn="just">
                        <a:lnSpc>
                          <a:spcPct val="150000"/>
                        </a:lnSpc>
                        <a:spcBef>
                          <a:spcPts val="800"/>
                        </a:spcBef>
                        <a:spcAft>
                          <a:spcPts val="800"/>
                        </a:spcAft>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rPr>
                        <a:t>Failed to submit the required reference letters or detailing list of clients supported by number of years of experience, </a:t>
                      </a:r>
                      <a:endParaRPr lang="en-US" sz="1200" dirty="0">
                        <a:effectLst/>
                      </a:endParaRPr>
                    </a:p>
                    <a:p>
                      <a:pPr marL="742950" marR="0" lvl="1" indent="-285750" algn="just">
                        <a:lnSpc>
                          <a:spcPct val="150000"/>
                        </a:lnSpc>
                        <a:spcBef>
                          <a:spcPts val="800"/>
                        </a:spcBef>
                        <a:spcAft>
                          <a:spcPts val="800"/>
                        </a:spcAft>
                        <a:buFont typeface="Courier New" panose="02070309020205020404" pitchFamily="49" charset="0"/>
                        <a:buChar char="o"/>
                      </a:pPr>
                      <a:r>
                        <a:rPr lang="en-US" sz="1200" dirty="0">
                          <a:solidFill>
                            <a:srgbClr val="000000"/>
                          </a:solidFill>
                          <a:effectLst/>
                          <a:latin typeface="Arial" panose="020B0604020202020204" pitchFamily="34" charset="0"/>
                          <a:ea typeface="Times New Roman" panose="02020603050405020304" pitchFamily="18" charset="0"/>
                        </a:rPr>
                        <a:t>Submitted irrelevant information </a:t>
                      </a:r>
                      <a:endParaRPr lang="en-US" sz="1200" dirty="0">
                        <a:effectLst/>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Arial" panose="020B0604020202020204" pitchFamily="34" charset="0"/>
                          <a:ea typeface="Times New Roman" panose="02020603050405020304" pitchFamily="18" charset="0"/>
                        </a:rPr>
                        <a:t>Evaluation rating 1 equals to 10 points</a:t>
                      </a:r>
                      <a:endParaRPr lang="en-US" sz="1200" dirty="0">
                        <a:effectLst/>
                      </a:endParaRPr>
                    </a:p>
                    <a:p>
                      <a:pPr marL="342900" marR="0" lvl="0" indent="-342900">
                        <a:lnSpc>
                          <a:spcPct val="150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3 projects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Evaluation rating 2 equals to 20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4- 6 projects 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Times New Roman" panose="02020603050405020304" pitchFamily="18" charset="0"/>
                        </a:rPr>
                        <a:t>Evaluation rating 3 equals to 30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panose="020B0604020202020204" pitchFamily="34" charset="0"/>
                          <a:ea typeface="Calibri" panose="020F0502020204030204" pitchFamily="34" charset="0"/>
                        </a:rPr>
                        <a:t>      7 and more projects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30917" marR="30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64052"/>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90D7F72-7641-D57C-15CB-E592159426B2}"/>
                  </a:ext>
                </a:extLst>
              </p14:cNvPr>
              <p14:cNvContentPartPr/>
              <p14:nvPr/>
            </p14:nvContentPartPr>
            <p14:xfrm>
              <a:off x="5289348" y="3509981"/>
              <a:ext cx="360" cy="360"/>
            </p14:xfrm>
          </p:contentPart>
        </mc:Choice>
        <mc:Fallback xmlns="">
          <p:pic>
            <p:nvPicPr>
              <p:cNvPr id="3" name="Ink 2">
                <a:extLst>
                  <a:ext uri="{FF2B5EF4-FFF2-40B4-BE49-F238E27FC236}">
                    <a16:creationId xmlns:a16="http://schemas.microsoft.com/office/drawing/2014/main" id="{B90D7F72-7641-D57C-15CB-E592159426B2}"/>
                  </a:ext>
                </a:extLst>
              </p:cNvPr>
              <p:cNvPicPr/>
              <p:nvPr/>
            </p:nvPicPr>
            <p:blipFill>
              <a:blip r:embed="rId4"/>
              <a:stretch>
                <a:fillRect/>
              </a:stretch>
            </p:blipFill>
            <p:spPr>
              <a:xfrm>
                <a:off x="5280708" y="3501341"/>
                <a:ext cx="18000" cy="18000"/>
              </a:xfrm>
              <a:prstGeom prst="rect">
                <a:avLst/>
              </a:prstGeom>
            </p:spPr>
          </p:pic>
        </mc:Fallback>
      </mc:AlternateContent>
    </p:spTree>
    <p:extLst>
      <p:ext uri="{BB962C8B-B14F-4D97-AF65-F5344CB8AC3E}">
        <p14:creationId xmlns:p14="http://schemas.microsoft.com/office/powerpoint/2010/main" val="121646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11</a:t>
            </a:fld>
            <a:endParaRPr lang="en-ZA" altLang="en-US" dirty="0"/>
          </a:p>
        </p:txBody>
      </p:sp>
      <p:graphicFrame>
        <p:nvGraphicFramePr>
          <p:cNvPr id="7" name="Table 6"/>
          <p:cNvGraphicFramePr>
            <a:graphicFrameLocks noGrp="1"/>
          </p:cNvGraphicFramePr>
          <p:nvPr>
            <p:extLst>
              <p:ext uri="{D42A27DB-BD31-4B8C-83A1-F6EECF244321}">
                <p14:modId xmlns:p14="http://schemas.microsoft.com/office/powerpoint/2010/main" val="4073381895"/>
              </p:ext>
            </p:extLst>
          </p:nvPr>
        </p:nvGraphicFramePr>
        <p:xfrm>
          <a:off x="52553" y="161035"/>
          <a:ext cx="9358147" cy="5978508"/>
        </p:xfrm>
        <a:graphic>
          <a:graphicData uri="http://schemas.openxmlformats.org/drawingml/2006/table">
            <a:tbl>
              <a:tblPr firstRow="1" firstCol="1" bandRow="1"/>
              <a:tblGrid>
                <a:gridCol w="2407451">
                  <a:extLst>
                    <a:ext uri="{9D8B030D-6E8A-4147-A177-3AD203B41FA5}">
                      <a16:colId xmlns:a16="http://schemas.microsoft.com/office/drawing/2014/main" val="1197207521"/>
                    </a:ext>
                  </a:extLst>
                </a:gridCol>
                <a:gridCol w="5794775">
                  <a:extLst>
                    <a:ext uri="{9D8B030D-6E8A-4147-A177-3AD203B41FA5}">
                      <a16:colId xmlns:a16="http://schemas.microsoft.com/office/drawing/2014/main" val="2320097489"/>
                    </a:ext>
                  </a:extLst>
                </a:gridCol>
                <a:gridCol w="1155921">
                  <a:extLst>
                    <a:ext uri="{9D8B030D-6E8A-4147-A177-3AD203B41FA5}">
                      <a16:colId xmlns:a16="http://schemas.microsoft.com/office/drawing/2014/main" val="1232310568"/>
                    </a:ext>
                  </a:extLst>
                </a:gridCol>
              </a:tblGrid>
              <a:tr h="5978508">
                <a:tc>
                  <a:txBody>
                    <a:bodyPr/>
                    <a:lstStyle/>
                    <a:p>
                      <a:pPr marL="0" marR="0">
                        <a:lnSpc>
                          <a:spcPct val="150000"/>
                        </a:lnSpc>
                        <a:spcBef>
                          <a:spcPts val="0"/>
                        </a:spcBef>
                        <a:spcAft>
                          <a:spcPts val="0"/>
                        </a:spcAft>
                      </a:pPr>
                      <a:r>
                        <a:rPr lang="en-US" sz="1200" b="1" dirty="0">
                          <a:effectLst/>
                          <a:latin typeface="Arial" panose="020B0604020202020204" pitchFamily="34" charset="0"/>
                          <a:cs typeface="Arial" panose="020B0604020202020204" pitchFamily="34" charset="0"/>
                        </a:rPr>
                        <a:t>2.</a:t>
                      </a:r>
                      <a:r>
                        <a:rPr lang="en-US" sz="1200" b="1" dirty="0">
                          <a:effectLst/>
                          <a:latin typeface="Arial" panose="020B0604020202020204" pitchFamily="34" charset="0"/>
                          <a:ea typeface="Calibri" panose="020F0502020204030204" pitchFamily="34" charset="0"/>
                          <a:cs typeface="Times New Roman" panose="02020603050405020304" pitchFamily="18" charset="0"/>
                        </a:rPr>
                        <a:t> Qualifications of the project leader: 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Service Provider must demonstrate that the project leader ultimately responsible for the assignment has the relevant qualifications. Provide a list of the proposed project team. Attach a comprehensive CV and certified copies of proof of qualifications for each of the proposed project team members.</a:t>
                      </a: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800"/>
                        </a:spcBef>
                        <a:spcAft>
                          <a:spcPts val="800"/>
                        </a:spcAft>
                        <a:buFont typeface="Symbol" panose="05050102010706020507" pitchFamily="18" charset="2"/>
                        <a:buChar char=""/>
                      </a:pPr>
                      <a:r>
                        <a:rPr lang="en-US" sz="1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Evaluation rating 0 equals to non-allocation of points, to the bidders who</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800"/>
                        </a:spcBef>
                        <a:spcAft>
                          <a:spcPts val="800"/>
                        </a:spcAft>
                        <a:buFont typeface="Courier New" panose="02070309020205020404" pitchFamily="49" charset="0"/>
                        <a:buChar char="o"/>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proof of qualifications attached or attached proof is lower than the National Diploma or irrelevant qualification provided.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800"/>
                        </a:spcAft>
                        <a:buFont typeface="Symbol" panose="05050102010706020507" pitchFamily="18" charset="2"/>
                        <a:buChar char=""/>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rating 1 equals to 5 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 Dip in Project Management / Business Development/ Business Systems or related field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rating 2 equals to 10 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Bachelor’s degree in Project Management / Business Development/ Business Systems or related field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rating 3 equals to 15 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panose="020B0604020202020204" pitchFamily="34" charset="0"/>
                          <a:ea typeface="Calibri" panose="020F0502020204030204" pitchFamily="34" charset="0"/>
                        </a:rPr>
                        <a:t>Post grad / </a:t>
                      </a:r>
                      <a:r>
                        <a:rPr lang="en-US" sz="1200" dirty="0" err="1">
                          <a:effectLst/>
                          <a:latin typeface="Arial" panose="020B0604020202020204" pitchFamily="34" charset="0"/>
                          <a:ea typeface="Calibri" panose="020F0502020204030204" pitchFamily="34" charset="0"/>
                        </a:rPr>
                        <a:t>Honours</a:t>
                      </a:r>
                      <a:r>
                        <a:rPr lang="en-US" sz="1200" dirty="0">
                          <a:effectLst/>
                          <a:latin typeface="Arial" panose="020B0604020202020204" pitchFamily="34" charset="0"/>
                          <a:ea typeface="Calibri" panose="020F0502020204030204" pitchFamily="34" charset="0"/>
                        </a:rPr>
                        <a:t> and above in Project Management/ Business Development/ Business Systems or related field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80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15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49782" marR="497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116666"/>
                  </a:ext>
                </a:extLst>
              </a:tr>
            </a:tbl>
          </a:graphicData>
        </a:graphic>
      </p:graphicFrame>
    </p:spTree>
    <p:extLst>
      <p:ext uri="{BB962C8B-B14F-4D97-AF65-F5344CB8AC3E}">
        <p14:creationId xmlns:p14="http://schemas.microsoft.com/office/powerpoint/2010/main" val="341493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49703437"/>
              </p:ext>
            </p:extLst>
          </p:nvPr>
        </p:nvGraphicFramePr>
        <p:xfrm>
          <a:off x="805759" y="1517492"/>
          <a:ext cx="8294482" cy="4525963"/>
        </p:xfrm>
        <a:graphic>
          <a:graphicData uri="http://schemas.openxmlformats.org/drawingml/2006/table">
            <a:tbl>
              <a:tblPr firstRow="1" firstCol="1" bandRow="1"/>
              <a:tblGrid>
                <a:gridCol w="3101380">
                  <a:extLst>
                    <a:ext uri="{9D8B030D-6E8A-4147-A177-3AD203B41FA5}">
                      <a16:colId xmlns:a16="http://schemas.microsoft.com/office/drawing/2014/main" val="458130162"/>
                    </a:ext>
                  </a:extLst>
                </a:gridCol>
                <a:gridCol w="4188004">
                  <a:extLst>
                    <a:ext uri="{9D8B030D-6E8A-4147-A177-3AD203B41FA5}">
                      <a16:colId xmlns:a16="http://schemas.microsoft.com/office/drawing/2014/main" val="1521863428"/>
                    </a:ext>
                  </a:extLst>
                </a:gridCol>
                <a:gridCol w="1005098">
                  <a:extLst>
                    <a:ext uri="{9D8B030D-6E8A-4147-A177-3AD203B41FA5}">
                      <a16:colId xmlns:a16="http://schemas.microsoft.com/office/drawing/2014/main" val="278684206"/>
                    </a:ext>
                  </a:extLst>
                </a:gridCol>
              </a:tblGrid>
              <a:tr h="4525963">
                <a:tc>
                  <a:txBody>
                    <a:bodyPr/>
                    <a:lstStyle/>
                    <a:p>
                      <a:pPr marL="0" marR="0">
                        <a:lnSpc>
                          <a:spcPct val="150000"/>
                        </a:lnSpc>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3. Experience of project leader: 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The Service Provider must demonstrate that the project leader ultimately responsible for the assignment has the relevant Project Management/ Business Development/ Business System or related experience. </a:t>
                      </a:r>
                    </a:p>
                    <a:p>
                      <a:pPr marL="0" marR="0">
                        <a:lnSpc>
                          <a:spcPct val="150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Attached CV’s which indicate the relevant experience</a:t>
                      </a: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50000"/>
                        </a:lnSpc>
                        <a:spcBef>
                          <a:spcPts val="0"/>
                        </a:spcBef>
                        <a:spcAft>
                          <a:spcPts val="800"/>
                        </a:spcAft>
                        <a:buFont typeface="Symbol" panose="05050102010706020507" pitchFamily="18" charset="2"/>
                        <a:buChar char=""/>
                      </a:pPr>
                      <a:r>
                        <a:rPr lang="en-US" sz="10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Evaluation rating 0 equals to non-allocation of points, to the bidders who</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Courier New" panose="02070309020205020404" pitchFamily="49" charset="0"/>
                        <a:buChar char="o"/>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Less than 1 years’ experience.</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Courier New" panose="02070309020205020404" pitchFamily="49" charset="0"/>
                        <a:buChar char="o"/>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proof of relevant experience attached.</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rating 1 equals to 5 points.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1 -3 years’ experience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rating 2 equals to 10 points.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4 - 7 years’ experience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Evaluation rating 3 equals to 15 points.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Arial" panose="020B0604020202020204" pitchFamily="34" charset="0"/>
                          <a:ea typeface="Calibri" panose="020F0502020204030204" pitchFamily="34" charset="0"/>
                        </a:rPr>
                        <a:t>8 and more years’ experience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100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572" marR="61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990387"/>
                  </a:ext>
                </a:extLst>
              </a:tr>
            </a:tbl>
          </a:graphicData>
        </a:graphic>
      </p:graphicFrame>
    </p:spTree>
    <p:extLst>
      <p:ext uri="{BB962C8B-B14F-4D97-AF65-F5344CB8AC3E}">
        <p14:creationId xmlns:p14="http://schemas.microsoft.com/office/powerpoint/2010/main" val="141757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13</a:t>
            </a:fld>
            <a:endParaRPr lang="en-ZA" altLang="en-US" dirty="0"/>
          </a:p>
        </p:txBody>
      </p:sp>
      <p:graphicFrame>
        <p:nvGraphicFramePr>
          <p:cNvPr id="7" name="Table 6"/>
          <p:cNvGraphicFramePr>
            <a:graphicFrameLocks noGrp="1"/>
          </p:cNvGraphicFramePr>
          <p:nvPr>
            <p:extLst>
              <p:ext uri="{D42A27DB-BD31-4B8C-83A1-F6EECF244321}">
                <p14:modId xmlns:p14="http://schemas.microsoft.com/office/powerpoint/2010/main" val="95306959"/>
              </p:ext>
            </p:extLst>
          </p:nvPr>
        </p:nvGraphicFramePr>
        <p:xfrm>
          <a:off x="300111" y="222969"/>
          <a:ext cx="9350076" cy="5638988"/>
        </p:xfrm>
        <a:graphic>
          <a:graphicData uri="http://schemas.openxmlformats.org/drawingml/2006/table">
            <a:tbl>
              <a:tblPr firstRow="1" firstCol="1" bandRow="1"/>
              <a:tblGrid>
                <a:gridCol w="2062124">
                  <a:extLst>
                    <a:ext uri="{9D8B030D-6E8A-4147-A177-3AD203B41FA5}">
                      <a16:colId xmlns:a16="http://schemas.microsoft.com/office/drawing/2014/main" val="3886496020"/>
                    </a:ext>
                  </a:extLst>
                </a:gridCol>
                <a:gridCol w="6154941">
                  <a:extLst>
                    <a:ext uri="{9D8B030D-6E8A-4147-A177-3AD203B41FA5}">
                      <a16:colId xmlns:a16="http://schemas.microsoft.com/office/drawing/2014/main" val="4136428991"/>
                    </a:ext>
                  </a:extLst>
                </a:gridCol>
                <a:gridCol w="1133011">
                  <a:extLst>
                    <a:ext uri="{9D8B030D-6E8A-4147-A177-3AD203B41FA5}">
                      <a16:colId xmlns:a16="http://schemas.microsoft.com/office/drawing/2014/main" val="1303141444"/>
                    </a:ext>
                  </a:extLst>
                </a:gridCol>
              </a:tblGrid>
              <a:tr h="5638988">
                <a:tc>
                  <a:txBody>
                    <a:bodyPr/>
                    <a:lstStyle/>
                    <a:p>
                      <a:pPr marL="0" marR="0" algn="just">
                        <a:lnSpc>
                          <a:spcPct val="150000"/>
                        </a:lnSpc>
                        <a:spcBef>
                          <a:spcPts val="0"/>
                        </a:spcBef>
                        <a:spcAft>
                          <a:spcPts val="0"/>
                        </a:spcAft>
                      </a:pPr>
                      <a:r>
                        <a:rPr lang="en-US" sz="1200" b="1" dirty="0">
                          <a:effectLst/>
                          <a:latin typeface="Arial" panose="020B0604020202020204" pitchFamily="34" charset="0"/>
                          <a:ea typeface="Calibri" panose="020F0502020204030204" pitchFamily="34" charset="0"/>
                          <a:cs typeface="Mangal"/>
                        </a:rPr>
                        <a:t>4.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Presentation Phase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Arial" panose="020B0604020202020204" pitchFamily="34" charset="0"/>
                          <a:ea typeface="Calibri" panose="020F0502020204030204" pitchFamily="34" charset="0"/>
                        </a:rPr>
                        <a:t>In this phase bidders are expected to demonstrate a live system to the SIU</a:t>
                      </a:r>
                      <a:endParaRPr lang="en-US" sz="12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050" b="1" u="sng" dirty="0">
                          <a:effectLst/>
                          <a:latin typeface="Arial" panose="020B0604020202020204" pitchFamily="34" charset="0"/>
                          <a:ea typeface="Calibri" panose="020F0502020204030204" pitchFamily="34" charset="0"/>
                          <a:cs typeface="Times New Roman" panose="02020603050405020304" pitchFamily="18" charset="0"/>
                        </a:rPr>
                        <a:t>Bidders who meet the minimum threshold of 45 of 60 point will be invited for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200" b="1" u="none" strike="noStrike"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200" dirty="0">
                          <a:solidFill>
                            <a:srgbClr val="000000"/>
                          </a:solidFill>
                          <a:effectLst/>
                          <a:latin typeface="Arial" panose="020B0604020202020204" pitchFamily="34" charset="0"/>
                          <a:ea typeface="Times New Roman" panose="02020603050405020304" pitchFamily="18" charset="0"/>
                        </a:rPr>
                        <a:t>Visually demonstrate a GRC System, as per SIU’s requirements (Maximum 30 points) </a:t>
                      </a:r>
                      <a:endParaRPr lang="en-US" sz="1400" dirty="0">
                        <a:solidFill>
                          <a:srgbClr val="000000"/>
                        </a:solidFill>
                        <a:effectLst/>
                        <a:latin typeface="Arial" panose="020B0604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200" dirty="0">
                          <a:solidFill>
                            <a:srgbClr val="000000"/>
                          </a:solidFill>
                          <a:effectLst/>
                          <a:latin typeface="Arial" panose="020B0604020202020204" pitchFamily="34" charset="0"/>
                          <a:ea typeface="Times New Roman" panose="02020603050405020304" pitchFamily="18" charset="0"/>
                        </a:rPr>
                        <a:t>Provide system user training support and maintenance post implementation (Maximum 5 points)</a:t>
                      </a:r>
                      <a:endParaRPr lang="en-US" sz="1400" dirty="0">
                        <a:solidFill>
                          <a:srgbClr val="000000"/>
                        </a:solidFill>
                        <a:effectLst/>
                        <a:latin typeface="Arial" panose="020B0604020202020204" pitchFamily="34"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lphaLcParenR"/>
                      </a:pPr>
                      <a:r>
                        <a:rPr lang="en-US" sz="1200" dirty="0">
                          <a:solidFill>
                            <a:srgbClr val="000000"/>
                          </a:solidFill>
                          <a:effectLst/>
                          <a:latin typeface="Arial" panose="020B0604020202020204" pitchFamily="34" charset="0"/>
                          <a:ea typeface="Times New Roman" panose="02020603050405020304" pitchFamily="18" charset="0"/>
                        </a:rPr>
                        <a:t>The system’s ease of use (Maximum 5 points)</a:t>
                      </a:r>
                      <a:endParaRPr lang="en-US" sz="1400" dirty="0">
                        <a:solidFill>
                          <a:srgbClr val="000000"/>
                        </a:solidFill>
                        <a:effectLst/>
                        <a:latin typeface="Arial" panose="020B0604020202020204" pitchFamily="34" charset="0"/>
                        <a:ea typeface="Times New Roman" panose="02020603050405020304" pitchFamily="18" charset="0"/>
                      </a:endParaRPr>
                    </a:p>
                    <a:p>
                      <a:pPr marL="342900" marR="0" lvl="0" indent="-342900" algn="just">
                        <a:lnSpc>
                          <a:spcPct val="115000"/>
                        </a:lnSpc>
                        <a:spcBef>
                          <a:spcPts val="80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800"/>
                        </a:spcBef>
                        <a:spcAft>
                          <a:spcPts val="0"/>
                        </a:spcAft>
                      </a:pPr>
                      <a:r>
                        <a:rPr lang="en-US" sz="1200" b="1" dirty="0">
                          <a:effectLst/>
                          <a:latin typeface="Arial" panose="020B0604020202020204" pitchFamily="34" charset="0"/>
                          <a:ea typeface="Calibri" panose="020F0502020204030204" pitchFamily="34" charset="0"/>
                          <a:cs typeface="Mangal"/>
                        </a:rPr>
                        <a:t>40</a:t>
                      </a:r>
                      <a:endParaRPr lang="en-US" sz="1200" dirty="0">
                        <a:effectLst/>
                        <a:latin typeface="Calibri" panose="020F0502020204030204" pitchFamily="34" charset="0"/>
                        <a:ea typeface="Calibri" panose="020F0502020204030204" pitchFamily="34" charset="0"/>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692965"/>
                  </a:ext>
                </a:extLst>
              </a:tr>
            </a:tbl>
          </a:graphicData>
        </a:graphic>
      </p:graphicFrame>
    </p:spTree>
    <p:extLst>
      <p:ext uri="{BB962C8B-B14F-4D97-AF65-F5344CB8AC3E}">
        <p14:creationId xmlns:p14="http://schemas.microsoft.com/office/powerpoint/2010/main" val="409054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14</a:t>
            </a:fld>
            <a:endParaRPr lang="en-ZA" altLang="en-US" dirty="0"/>
          </a:p>
        </p:txBody>
      </p:sp>
      <p:sp>
        <p:nvSpPr>
          <p:cNvPr id="7" name="Title 1"/>
          <p:cNvSpPr txBox="1">
            <a:spLocks/>
          </p:cNvSpPr>
          <p:nvPr/>
        </p:nvSpPr>
        <p:spPr>
          <a:xfrm>
            <a:off x="266700" y="866549"/>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a:latin typeface="Arial" panose="020B0604020202020204" pitchFamily="34" charset="0"/>
                <a:cs typeface="Arial" panose="020B0604020202020204" pitchFamily="34" charset="0"/>
              </a:rPr>
              <a:t>Stage 3 – Price and Preference (B-BBEE)  </a:t>
            </a:r>
            <a:br>
              <a:rPr lang="en-US" sz="320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266700" y="3346224"/>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t>Bidders who score a minimum quality threshold of </a:t>
            </a:r>
            <a:r>
              <a:rPr lang="en-US" b="1" dirty="0"/>
              <a:t>75% </a:t>
            </a:r>
            <a:r>
              <a:rPr lang="en-US" dirty="0"/>
              <a:t>on functionality, will proceed to be evaluated on Price and Preferences (B-BBEE). </a:t>
            </a:r>
          </a:p>
        </p:txBody>
      </p:sp>
    </p:spTree>
    <p:extLst>
      <p:ext uri="{BB962C8B-B14F-4D97-AF65-F5344CB8AC3E}">
        <p14:creationId xmlns:p14="http://schemas.microsoft.com/office/powerpoint/2010/main" val="362640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120" y="1732634"/>
            <a:ext cx="8915400" cy="4769721"/>
          </a:xfrm>
        </p:spPr>
        <p:txBody>
          <a:bodyPr>
            <a:normAutofit/>
          </a:bodyPr>
          <a:lstStyle/>
          <a:p>
            <a:pPr>
              <a:buFont typeface="Arial" panose="020B0604020202020204" pitchFamily="34" charset="0"/>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Title 1"/>
          <p:cNvSpPr>
            <a:spLocks noGrp="1"/>
          </p:cNvSpPr>
          <p:nvPr>
            <p:ph type="title"/>
          </p:nvPr>
        </p:nvSpPr>
        <p:spPr>
          <a:xfrm>
            <a:off x="0" y="38289"/>
            <a:ext cx="10515600" cy="513708"/>
          </a:xfrm>
        </p:spPr>
        <p:txBody>
          <a:bodyPr>
            <a:normAutofit fontScale="90000"/>
          </a:bodyPr>
          <a:lstStyle/>
          <a:p>
            <a:r>
              <a:rPr lang="en-US" sz="3600" b="1" u="heavy" dirty="0"/>
              <a:t>Award/Objective Criteria</a:t>
            </a:r>
            <a:endParaRPr lang="en-US" dirty="0"/>
          </a:p>
        </p:txBody>
      </p:sp>
      <p:sp>
        <p:nvSpPr>
          <p:cNvPr id="5" name="Content Placeholder 2"/>
          <p:cNvSpPr txBox="1">
            <a:spLocks/>
          </p:cNvSpPr>
          <p:nvPr/>
        </p:nvSpPr>
        <p:spPr>
          <a:xfrm>
            <a:off x="-2807" y="551996"/>
            <a:ext cx="9437751" cy="53637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u="heavy" dirty="0">
                <a:latin typeface="Arial" panose="020B0604020202020204" pitchFamily="34" charset="0"/>
                <a:cs typeface="Arial" panose="020B0604020202020204" pitchFamily="34" charset="0"/>
              </a:rPr>
              <a:t>Bidders who fail to meet below award/objective criteria will not be considered for appointment. </a:t>
            </a:r>
          </a:p>
          <a:p>
            <a:endParaRPr lang="en-US" sz="1300" dirty="0">
              <a:latin typeface="Arial" panose="020B0604020202020204" pitchFamily="34" charset="0"/>
              <a:cs typeface="Arial" panose="020B0604020202020204" pitchFamily="34" charset="0"/>
            </a:endParaRPr>
          </a:p>
          <a:p>
            <a:pPr algn="just"/>
            <a:r>
              <a:rPr lang="en-US" sz="1300" dirty="0">
                <a:latin typeface="Arial" panose="020B0604020202020204" pitchFamily="34" charset="0"/>
                <a:cs typeface="Arial" panose="020B0604020202020204" pitchFamily="34" charset="0"/>
              </a:rPr>
              <a:t>SIU reserves the right to screen the bidder and the team assigned to the SIU in terms of its own Internal Integrity Unit (“IIU”) before appointment, should such screening results have a negative outcome, the SIU reserves the right not to award the bid to the subjected/recommended/highest scoring bidder;</a:t>
            </a:r>
          </a:p>
          <a:p>
            <a:pPr algn="just"/>
            <a:r>
              <a:rPr lang="en-US" sz="1300" dirty="0">
                <a:latin typeface="Arial" panose="020B0604020202020204" pitchFamily="34" charset="0"/>
                <a:cs typeface="Arial" panose="020B0604020202020204" pitchFamily="34" charset="0"/>
              </a:rPr>
              <a:t>In terms of SIU’s procedures, SIU may subject the prospective bidder to vetting process in terms of State Security Agency (“SSA”), should such vetting results have a negative outcome as per SSA and SIU procedures, SIU reserves the right not to award the contract to the recommended/highest scoring bidder; or to revoke/terminate the awarded;</a:t>
            </a:r>
          </a:p>
          <a:p>
            <a:pPr algn="just"/>
            <a:r>
              <a:rPr lang="en-US" sz="1300" dirty="0">
                <a:latin typeface="Arial" panose="020B0604020202020204" pitchFamily="34" charset="0"/>
                <a:cs typeface="Arial" panose="020B0604020202020204" pitchFamily="34" charset="0"/>
              </a:rPr>
              <a:t>Bid will only be awarded to the bidder who successfully pass the SIU’s Internal Integrity Unit screening and/or State Security Agency vetting; failure to pass could result in SIU not awarding the bid to a bidder irrespective of the points scored after the final evaluation and;</a:t>
            </a:r>
          </a:p>
          <a:p>
            <a:pPr algn="just"/>
            <a:r>
              <a:rPr lang="en-US" sz="1300" dirty="0">
                <a:latin typeface="Arial" panose="020B0604020202020204" pitchFamily="34" charset="0"/>
                <a:cs typeface="Arial" panose="020B0604020202020204" pitchFamily="34" charset="0"/>
              </a:rPr>
              <a:t>The SIU reserves the right not to award a bid if the bidding entity's financial statements and/or supporting financial information creates doubt to the SIU, in its sole discretion, that the bidder would not be able to meet its short and longer term financial commitments.</a:t>
            </a:r>
          </a:p>
          <a:p>
            <a:pPr algn="just"/>
            <a:r>
              <a:rPr lang="en-US" sz="1300" dirty="0">
                <a:latin typeface="Arial" panose="020B0604020202020204" pitchFamily="34" charset="0"/>
                <a:cs typeface="Arial" panose="020B0604020202020204" pitchFamily="34" charset="0"/>
              </a:rPr>
              <a:t>SIU requires last three (3) years Audited Financial Statement (AFS), If Audited Financial Statements are not available, the bidder should provide justifiable reasons and provide the SIU with a copy of the latest Unaudited AFS/ Management Accounts signed off by the directors/members/ management " certifying accuracy and completeness of the said AFS.</a:t>
            </a:r>
          </a:p>
          <a:p>
            <a:endParaRPr lang="en-US" sz="1300" dirty="0"/>
          </a:p>
        </p:txBody>
      </p:sp>
      <p:sp>
        <p:nvSpPr>
          <p:cNvPr id="6" name="Content Placeholder 3"/>
          <p:cNvSpPr txBox="1">
            <a:spLocks/>
          </p:cNvSpPr>
          <p:nvPr/>
        </p:nvSpPr>
        <p:spPr>
          <a:xfrm>
            <a:off x="6041571" y="551996"/>
            <a:ext cx="3864429" cy="435133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US" sz="1800" b="1" u="sng" dirty="0">
              <a:latin typeface="Arial" panose="020B0604020202020204" pitchFamily="34" charset="0"/>
              <a:cs typeface="Arial" panose="020B0604020202020204" pitchFamily="34" charset="0"/>
            </a:endParaRPr>
          </a:p>
          <a:p>
            <a:pPr algn="just"/>
            <a:endParaRPr lang="en-US" sz="1800" u="sng" dirty="0">
              <a:latin typeface="Arial" panose="020B0604020202020204" pitchFamily="34" charset="0"/>
              <a:cs typeface="Arial" panose="020B0604020202020204" pitchFamily="34" charset="0"/>
            </a:endParaRPr>
          </a:p>
          <a:p>
            <a:pPr algn="just"/>
            <a:endParaRPr lang="en-US" sz="1800" dirty="0"/>
          </a:p>
        </p:txBody>
      </p:sp>
    </p:spTree>
    <p:extLst>
      <p:ext uri="{BB962C8B-B14F-4D97-AF65-F5344CB8AC3E}">
        <p14:creationId xmlns:p14="http://schemas.microsoft.com/office/powerpoint/2010/main" val="362422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90926" y="6569559"/>
            <a:ext cx="7345830" cy="246221"/>
          </a:xfrm>
          <a:prstGeom prst="rect">
            <a:avLst/>
          </a:prstGeom>
          <a:noFill/>
        </p:spPr>
        <p:txBody>
          <a:bodyPr wrap="square" rtlCol="0">
            <a:spAutoFit/>
          </a:bodyPr>
          <a:lstStyle/>
          <a:p>
            <a:r>
              <a:rPr lang="en-US" sz="1000" b="1" dirty="0">
                <a:latin typeface="Arial"/>
                <a:cs typeface="Arial"/>
              </a:rPr>
              <a:t>Hotline: 0800 037 774    |     Website: https://www.siu.org.za   |   E-mail: </a:t>
            </a:r>
            <a:r>
              <a:rPr lang="en-US" sz="1000" b="1" dirty="0" err="1">
                <a:latin typeface="Arial"/>
                <a:cs typeface="Arial"/>
              </a:rPr>
              <a:t>info@siu.org.za</a:t>
            </a:r>
            <a:r>
              <a:rPr lang="en-US" sz="1000" b="1" dirty="0">
                <a:latin typeface="Arial"/>
                <a:cs typeface="Arial"/>
              </a:rPr>
              <a:t> </a:t>
            </a:r>
          </a:p>
        </p:txBody>
      </p:sp>
      <p:sp>
        <p:nvSpPr>
          <p:cNvPr id="3" name="Rectangle 2"/>
          <p:cNvSpPr/>
          <p:nvPr/>
        </p:nvSpPr>
        <p:spPr>
          <a:xfrm>
            <a:off x="285762" y="968005"/>
            <a:ext cx="9611366" cy="1323439"/>
          </a:xfrm>
          <a:prstGeom prst="rect">
            <a:avLst/>
          </a:prstGeom>
        </p:spPr>
        <p:txBody>
          <a:bodyPr wrap="square">
            <a:spAutoFit/>
          </a:bodyPr>
          <a:lstStyle/>
          <a:p>
            <a:pPr algn="ctr"/>
            <a:r>
              <a:rPr lang="en-US" sz="8000" b="1" dirty="0">
                <a:latin typeface="Arial" panose="020B0604020202020204" pitchFamily="34" charset="0"/>
                <a:cs typeface="Arial" panose="020B0604020202020204" pitchFamily="34" charset="0"/>
              </a:rPr>
              <a:t>THANK YOU</a:t>
            </a:r>
          </a:p>
        </p:txBody>
      </p:sp>
      <p:cxnSp>
        <p:nvCxnSpPr>
          <p:cNvPr id="8" name="Straight Connector 7"/>
          <p:cNvCxnSpPr/>
          <p:nvPr/>
        </p:nvCxnSpPr>
        <p:spPr>
          <a:xfrm>
            <a:off x="2560320" y="2133600"/>
            <a:ext cx="50393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16" y="2532906"/>
            <a:ext cx="50657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364" y="2532906"/>
            <a:ext cx="507226" cy="507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2524325" y="2273784"/>
            <a:ext cx="3600249" cy="830997"/>
          </a:xfrm>
          <a:prstGeom prst="rect">
            <a:avLst/>
          </a:prstGeom>
          <a:noFill/>
        </p:spPr>
        <p:txBody>
          <a:bodyPr wrap="square" rtlCol="0">
            <a:spAutoFit/>
          </a:bodyPr>
          <a:lstStyle/>
          <a:p>
            <a:r>
              <a:rPr lang="en-US" sz="1600" dirty="0">
                <a:latin typeface="Arial"/>
                <a:cs typeface="Arial"/>
              </a:rPr>
              <a:t>Hotline: 0800 037 774    </a:t>
            </a:r>
          </a:p>
          <a:p>
            <a:r>
              <a:rPr lang="en-US" sz="1600" dirty="0">
                <a:latin typeface="Arial"/>
                <a:cs typeface="Arial"/>
              </a:rPr>
              <a:t>Website: https://www.siu.org.za </a:t>
            </a:r>
          </a:p>
          <a:p>
            <a:r>
              <a:rPr lang="en-US" sz="1600" dirty="0">
                <a:latin typeface="Arial"/>
                <a:cs typeface="Arial"/>
              </a:rPr>
              <a:t>E-mail: info@siu.org.za </a:t>
            </a:r>
          </a:p>
        </p:txBody>
      </p:sp>
      <p:sp>
        <p:nvSpPr>
          <p:cNvPr id="10" name="TextBox 9"/>
          <p:cNvSpPr txBox="1"/>
          <p:nvPr/>
        </p:nvSpPr>
        <p:spPr>
          <a:xfrm>
            <a:off x="6626364" y="2224769"/>
            <a:ext cx="1144766" cy="369332"/>
          </a:xfrm>
          <a:prstGeom prst="rect">
            <a:avLst/>
          </a:prstGeom>
          <a:noFill/>
        </p:spPr>
        <p:txBody>
          <a:bodyPr wrap="square" rtlCol="0">
            <a:spAutoFit/>
          </a:bodyPr>
          <a:lstStyle/>
          <a:p>
            <a:r>
              <a:rPr lang="en-US" dirty="0"/>
              <a:t>Follow Us</a:t>
            </a:r>
          </a:p>
        </p:txBody>
      </p:sp>
      <p:sp>
        <p:nvSpPr>
          <p:cNvPr id="14" name="TextBox 13"/>
          <p:cNvSpPr txBox="1"/>
          <p:nvPr/>
        </p:nvSpPr>
        <p:spPr>
          <a:xfrm>
            <a:off x="6731139" y="3015344"/>
            <a:ext cx="1144766" cy="276999"/>
          </a:xfrm>
          <a:prstGeom prst="rect">
            <a:avLst/>
          </a:prstGeom>
          <a:noFill/>
        </p:spPr>
        <p:txBody>
          <a:bodyPr wrap="square" rtlCol="0">
            <a:spAutoFit/>
          </a:bodyPr>
          <a:lstStyle/>
          <a:p>
            <a:r>
              <a:rPr lang="en-US" sz="1200" b="1" dirty="0"/>
              <a:t>@RSASIU</a:t>
            </a:r>
          </a:p>
        </p:txBody>
      </p:sp>
      <p:cxnSp>
        <p:nvCxnSpPr>
          <p:cNvPr id="13" name="Straight Connector 12"/>
          <p:cNvCxnSpPr/>
          <p:nvPr/>
        </p:nvCxnSpPr>
        <p:spPr>
          <a:xfrm>
            <a:off x="6702564" y="3040132"/>
            <a:ext cx="86854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37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2</a:t>
            </a:fld>
            <a:endParaRPr lang="en-ZA" altLang="en-US" dirty="0"/>
          </a:p>
        </p:txBody>
      </p:sp>
      <p:sp>
        <p:nvSpPr>
          <p:cNvPr id="7" name="Title 1"/>
          <p:cNvSpPr txBox="1">
            <a:spLocks/>
          </p:cNvSpPr>
          <p:nvPr/>
        </p:nvSpPr>
        <p:spPr>
          <a:xfrm>
            <a:off x="266700" y="-355600"/>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u="sng" dirty="0"/>
              <a:t>DURATION OF THE CONTRACT</a:t>
            </a:r>
          </a:p>
        </p:txBody>
      </p:sp>
      <p:sp>
        <p:nvSpPr>
          <p:cNvPr id="8" name="Subtitle 2"/>
          <p:cNvSpPr txBox="1">
            <a:spLocks/>
          </p:cNvSpPr>
          <p:nvPr/>
        </p:nvSpPr>
        <p:spPr>
          <a:xfrm>
            <a:off x="428952" y="2060009"/>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b="1" dirty="0"/>
              <a:t>The project is for a period 36 months.</a:t>
            </a:r>
            <a:endParaRPr lang="en-US" sz="4800" dirty="0"/>
          </a:p>
          <a:p>
            <a:endParaRPr lang="en-US" sz="4800" dirty="0"/>
          </a:p>
        </p:txBody>
      </p:sp>
    </p:spTree>
    <p:extLst>
      <p:ext uri="{BB962C8B-B14F-4D97-AF65-F5344CB8AC3E}">
        <p14:creationId xmlns:p14="http://schemas.microsoft.com/office/powerpoint/2010/main" val="123155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3</a:t>
            </a:fld>
            <a:endParaRPr lang="en-ZA" altLang="en-US" dirty="0"/>
          </a:p>
        </p:txBody>
      </p:sp>
      <p:sp>
        <p:nvSpPr>
          <p:cNvPr id="7" name="Title 1"/>
          <p:cNvSpPr txBox="1">
            <a:spLocks/>
          </p:cNvSpPr>
          <p:nvPr/>
        </p:nvSpPr>
        <p:spPr>
          <a:xfrm>
            <a:off x="609600" y="1029766"/>
            <a:ext cx="9144000" cy="145217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u="sng" dirty="0">
                <a:cs typeface="Arial" panose="020B0604020202020204" pitchFamily="34" charset="0"/>
              </a:rPr>
              <a:t>CLOSING DATE BID</a:t>
            </a:r>
          </a:p>
        </p:txBody>
      </p:sp>
      <p:sp>
        <p:nvSpPr>
          <p:cNvPr id="8" name="Subtitle 2"/>
          <p:cNvSpPr txBox="1">
            <a:spLocks/>
          </p:cNvSpPr>
          <p:nvPr/>
        </p:nvSpPr>
        <p:spPr>
          <a:xfrm>
            <a:off x="266700" y="3022987"/>
            <a:ext cx="9144000" cy="1655762"/>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Closing Date: 03 February 2023</a:t>
            </a:r>
            <a:endParaRPr lang="en-US" altLang="en-US" dirty="0">
              <a:latin typeface="Arial" panose="020B0604020202020204" pitchFamily="34" charset="0"/>
              <a:cs typeface="Arial" panose="020B0604020202020204" pitchFamily="34" charset="0"/>
            </a:endParaRPr>
          </a:p>
          <a:p>
            <a:pPr marL="0" indent="0">
              <a:buNone/>
            </a:pPr>
            <a:r>
              <a:rPr lang="en-US" altLang="en-US" b="1" dirty="0">
                <a:latin typeface="Arial" panose="020B0604020202020204" pitchFamily="34" charset="0"/>
                <a:cs typeface="Arial" panose="020B0604020202020204" pitchFamily="34" charset="0"/>
              </a:rPr>
              <a:t>		      Time</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11H00</a:t>
            </a:r>
          </a:p>
          <a:p>
            <a:pPr marL="0" indent="0">
              <a:buNone/>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Date of Closing for Questions</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25 January 2023</a:t>
            </a:r>
          </a:p>
          <a:p>
            <a:pPr marL="0" indent="0">
              <a:buNone/>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Date for publishing answers: 27 January 2023</a:t>
            </a:r>
          </a:p>
          <a:p>
            <a:pPr marL="0" indent="0">
              <a:buNone/>
            </a:pP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E-mail address</a:t>
            </a:r>
            <a:r>
              <a:rPr lang="en-US" altLang="en-US"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scm@siu.org.za</a:t>
            </a:r>
          </a:p>
          <a:p>
            <a:pPr marL="0" indent="0">
              <a:buNone/>
            </a:pPr>
            <a:endParaRPr lang="en-US" dirty="0"/>
          </a:p>
        </p:txBody>
      </p:sp>
    </p:spTree>
    <p:extLst>
      <p:ext uri="{BB962C8B-B14F-4D97-AF65-F5344CB8AC3E}">
        <p14:creationId xmlns:p14="http://schemas.microsoft.com/office/powerpoint/2010/main" val="4179970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4</a:t>
            </a:fld>
            <a:endParaRPr lang="en-ZA" altLang="en-US" dirty="0"/>
          </a:p>
        </p:txBody>
      </p:sp>
      <p:sp>
        <p:nvSpPr>
          <p:cNvPr id="7" name="Title 1"/>
          <p:cNvSpPr>
            <a:spLocks noGrp="1"/>
          </p:cNvSpPr>
          <p:nvPr>
            <p:ph type="title"/>
          </p:nvPr>
        </p:nvSpPr>
        <p:spPr>
          <a:xfrm>
            <a:off x="-421822" y="-308998"/>
            <a:ext cx="10967357" cy="1325563"/>
          </a:xfrm>
        </p:spPr>
        <p:txBody>
          <a:bodyPr>
            <a:normAutofit/>
          </a:bodyPr>
          <a:lstStyle/>
          <a:p>
            <a:r>
              <a:rPr lang="en-US" sz="3200" u="sng" dirty="0">
                <a:latin typeface="Arial" panose="020B0604020202020204" pitchFamily="34" charset="0"/>
                <a:cs typeface="Arial" panose="020B0604020202020204" pitchFamily="34" charset="0"/>
              </a:rPr>
              <a:t>SCOPE OF WORK/ TERMS OF REFERENCE (TOR)</a:t>
            </a:r>
          </a:p>
        </p:txBody>
      </p:sp>
      <p:sp>
        <p:nvSpPr>
          <p:cNvPr id="8" name="Content Placeholder 2"/>
          <p:cNvSpPr>
            <a:spLocks noGrp="1"/>
          </p:cNvSpPr>
          <p:nvPr>
            <p:ph sz="half" idx="1"/>
          </p:nvPr>
        </p:nvSpPr>
        <p:spPr>
          <a:xfrm>
            <a:off x="185056" y="838200"/>
            <a:ext cx="9568543" cy="5335588"/>
          </a:xfrm>
        </p:spPr>
        <p:txBody>
          <a:bodyPr>
            <a:noAutofit/>
          </a:bodyPr>
          <a:lstStyle/>
          <a:p>
            <a:pPr marL="0" marR="0" indent="0" algn="just">
              <a:lnSpc>
                <a:spcPct val="150000"/>
              </a:lnSpc>
              <a:spcBef>
                <a:spcPts val="0"/>
              </a:spcBef>
              <a:spcAft>
                <a:spcPts val="1000"/>
              </a:spcAft>
              <a:buNone/>
            </a:pPr>
            <a:r>
              <a:rPr lang="en-GB" sz="900" dirty="0">
                <a:effectLst/>
                <a:latin typeface="Arial" panose="020B0604020202020204" pitchFamily="34" charset="0"/>
                <a:ea typeface="Calibri" panose="020F0502020204030204" pitchFamily="34" charset="0"/>
                <a:cs typeface="Times New Roman" panose="02020603050405020304" pitchFamily="18" charset="0"/>
              </a:rPr>
              <a:t>The Special Investigating Unit (SIU) through this request for proposals seeks responses from suitable service providers to provide an Integrated Risk Management, Internal Audit, and Compliance Software: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GB" sz="900"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rabicPeriod"/>
            </a:pPr>
            <a:r>
              <a:rPr lang="en-GB" sz="900" b="1" kern="1600" dirty="0">
                <a:effectLst/>
                <a:latin typeface="Arial" panose="020B0604020202020204" pitchFamily="34" charset="0"/>
                <a:ea typeface="Calibri" panose="020F0502020204030204" pitchFamily="34" charset="0"/>
                <a:cs typeface="Times New Roman" panose="02020603050405020304" pitchFamily="18" charset="0"/>
              </a:rPr>
              <a:t>SYSTEM REQUIREMENTS: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Tried and tested automated integrated Risk Management, Internal Audit, and Compliance software solution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The system should be based on universally accepted best practice methodology, to enable </a:t>
            </a:r>
            <a:r>
              <a:rPr lang="en-GB" sz="900" b="1" dirty="0">
                <a:effectLst/>
                <a:latin typeface="Arial" panose="020B0604020202020204" pitchFamily="34" charset="0"/>
                <a:ea typeface="Calibri" panose="020F0502020204030204" pitchFamily="34" charset="0"/>
                <a:cs typeface="Times New Roman" panose="02020603050405020304" pitchFamily="18" charset="0"/>
              </a:rPr>
              <a:t>SIU to</a:t>
            </a:r>
            <a:r>
              <a:rPr lang="en-GB" sz="900" dirty="0">
                <a:effectLst/>
                <a:latin typeface="Arial" panose="020B0604020202020204" pitchFamily="34" charset="0"/>
                <a:ea typeface="Calibri" panose="020F0502020204030204" pitchFamily="34" charset="0"/>
                <a:cs typeface="Times New Roman" panose="02020603050405020304" pitchFamily="18" charset="0"/>
              </a:rPr>
              <a:t> adopt and be compliant with frameworks such as COSO, ISO 22301:2019, ISO 31000, CISA, KING IV, the institute of Internal Auditors’ International Professional Practice Framework, audit standards, Risk Management Institute etc.</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Combined planning of all Internal Audit, Risk Management, and Compliance assurance activities within the</a:t>
            </a:r>
            <a:r>
              <a:rPr lang="en-GB" sz="900" b="1" dirty="0">
                <a:effectLst/>
                <a:latin typeface="Arial" panose="020B0604020202020204" pitchFamily="34" charset="0"/>
                <a:ea typeface="Calibri" panose="020F0502020204030204" pitchFamily="34" charset="0"/>
                <a:cs typeface="Times New Roman" panose="02020603050405020304" pitchFamily="18" charset="0"/>
              </a:rPr>
              <a:t> SIU</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The system must have dashboard capabilities.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The system must allow for integration between modules.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Ability to provide all licenses required to implement the System with the capability for potential growth in the future.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The system will be used by at least 30 main User and must allow for guest users.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cs typeface="Times New Roman" panose="02020603050405020304" pitchFamily="18" charset="0"/>
              </a:rPr>
              <a:t>The System must have reporting and analytical capabilities.</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1000"/>
              </a:spcAft>
              <a:buFont typeface="+mj-lt"/>
              <a:buAutoNum type="alphaLcParenR"/>
            </a:pPr>
            <a:r>
              <a:rPr lang="en-GB" sz="900" dirty="0">
                <a:effectLst/>
                <a:latin typeface="Arial" panose="020B0604020202020204" pitchFamily="34" charset="0"/>
                <a:ea typeface="Calibri" panose="020F0502020204030204" pitchFamily="34" charset="0"/>
              </a:rPr>
              <a:t>Support and Maintenance on the system for the duration of the contract.</a:t>
            </a:r>
            <a:endParaRPr lang="en-US" sz="9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endParaRPr lang="en-US"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ontent Placeholder 3"/>
          <p:cNvSpPr txBox="1">
            <a:spLocks/>
          </p:cNvSpPr>
          <p:nvPr/>
        </p:nvSpPr>
        <p:spPr>
          <a:xfrm>
            <a:off x="5486400" y="838200"/>
            <a:ext cx="4114800" cy="53387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a:p>
            <a:pPr marL="514350" lvl="0" indent="-514350" algn="just">
              <a:lnSpc>
                <a:spcPct val="150000"/>
              </a:lnSpc>
              <a:spcBef>
                <a:spcPts val="0"/>
              </a:spcBef>
              <a:spcAft>
                <a:spcPts val="1000"/>
              </a:spcAft>
              <a:buAutoNum type="alphaUcParenR" startAt="6"/>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2377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108" name="Title 107"/>
          <p:cNvSpPr>
            <a:spLocks noGrp="1"/>
          </p:cNvSpPr>
          <p:nvPr>
            <p:ph type="title"/>
          </p:nvPr>
        </p:nvSpPr>
        <p:spPr/>
        <p:txBody>
          <a:bodyPr>
            <a:normAutofit fontScale="90000"/>
          </a:bodyPr>
          <a:lstStyle/>
          <a:p>
            <a:r>
              <a:rPr lang="en-US" b="1" u="sng" dirty="0"/>
              <a:t>DELIVERABLES AS PER SCOPE OF WORK</a:t>
            </a:r>
          </a:p>
        </p:txBody>
      </p:sp>
      <p:sp>
        <p:nvSpPr>
          <p:cNvPr id="6" name="Slide Number Placeholder 4"/>
          <p:cNvSpPr>
            <a:spLocks noGrp="1"/>
          </p:cNvSpPr>
          <p:nvPr>
            <p:ph type="sldNum" sz="quarter" idx="12"/>
          </p:nvPr>
        </p:nvSpPr>
        <p:spPr>
          <a:prstGeom prst="rect">
            <a:avLst/>
          </a:prstGeom>
        </p:spPr>
        <p:txBody>
          <a:bodyPr/>
          <a:lstStyle/>
          <a:p>
            <a:fld id="{9606CA99-BDBE-4114-A376-B0F3ABB74991}" type="slidenum">
              <a:rPr lang="en-ZA" altLang="en-US" smtClean="0"/>
              <a:pPr/>
              <a:t>5</a:t>
            </a:fld>
            <a:endParaRPr lang="en-ZA" altLang="en-US" dirty="0"/>
          </a:p>
        </p:txBody>
      </p:sp>
      <p:sp>
        <p:nvSpPr>
          <p:cNvPr id="7" name="Title 1"/>
          <p:cNvSpPr txBox="1">
            <a:spLocks/>
          </p:cNvSpPr>
          <p:nvPr/>
        </p:nvSpPr>
        <p:spPr>
          <a:xfrm>
            <a:off x="0" y="344036"/>
            <a:ext cx="10072585" cy="79137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u="sng" dirty="0"/>
          </a:p>
        </p:txBody>
      </p:sp>
      <p:sp>
        <p:nvSpPr>
          <p:cNvPr id="8" name="Subtitle 2"/>
          <p:cNvSpPr txBox="1">
            <a:spLocks/>
          </p:cNvSpPr>
          <p:nvPr/>
        </p:nvSpPr>
        <p:spPr>
          <a:xfrm>
            <a:off x="642258" y="914400"/>
            <a:ext cx="9144000" cy="44796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0"/>
              </a:spcBef>
              <a:spcAft>
                <a:spcPts val="1000"/>
              </a:spcAft>
              <a:buFont typeface="+mj-lt"/>
              <a:buAutoNum type="alphaUcPeriod"/>
            </a:pPr>
            <a:endParaRPr lang="en-US" u="sng" dirty="0"/>
          </a:p>
        </p:txBody>
      </p:sp>
      <p:sp>
        <p:nvSpPr>
          <p:cNvPr id="3" name="Content Placeholder 2">
            <a:extLst>
              <a:ext uri="{FF2B5EF4-FFF2-40B4-BE49-F238E27FC236}">
                <a16:creationId xmlns:a16="http://schemas.microsoft.com/office/drawing/2014/main" id="{B70EB051-CF5E-FA5C-8717-26152A49EEBF}"/>
              </a:ext>
            </a:extLst>
          </p:cNvPr>
          <p:cNvSpPr>
            <a:spLocks noGrp="1"/>
          </p:cNvSpPr>
          <p:nvPr>
            <p:ph sz="half" idx="2"/>
          </p:nvPr>
        </p:nvSpPr>
        <p:spPr/>
        <p:txBody>
          <a:bodyPr/>
          <a:lstStyle/>
          <a:p>
            <a:endParaRPr lang="en-US" dirty="0"/>
          </a:p>
        </p:txBody>
      </p:sp>
      <p:sp>
        <p:nvSpPr>
          <p:cNvPr id="9" name="Content Placeholder 8">
            <a:extLst>
              <a:ext uri="{FF2B5EF4-FFF2-40B4-BE49-F238E27FC236}">
                <a16:creationId xmlns:a16="http://schemas.microsoft.com/office/drawing/2014/main" id="{4D301DB3-A314-F06F-5070-125D982BD2EF}"/>
              </a:ext>
            </a:extLst>
          </p:cNvPr>
          <p:cNvSpPr>
            <a:spLocks noGrp="1"/>
          </p:cNvSpPr>
          <p:nvPr>
            <p:ph sz="half" idx="1"/>
          </p:nvPr>
        </p:nvSpPr>
        <p:spPr>
          <a:xfrm>
            <a:off x="495300" y="1600201"/>
            <a:ext cx="8915400" cy="4525963"/>
          </a:xfrm>
        </p:spPr>
        <p:txBody>
          <a:bodyPr/>
          <a:lstStyle/>
          <a:p>
            <a:r>
              <a:rPr lang="en-US" dirty="0"/>
              <a:t>Refer to TOR</a:t>
            </a:r>
          </a:p>
        </p:txBody>
      </p:sp>
    </p:spTree>
    <p:extLst>
      <p:ext uri="{BB962C8B-B14F-4D97-AF65-F5344CB8AC3E}">
        <p14:creationId xmlns:p14="http://schemas.microsoft.com/office/powerpoint/2010/main" val="426098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a:solidFill>
                  <a:prstClr val="black"/>
                </a:solidFill>
              </a:rPr>
              <a:t>DELIVERABLES AS PER SCOPE OF WORK</a:t>
            </a:r>
            <a:endParaRPr lang="en-US" dirty="0"/>
          </a:p>
        </p:txBody>
      </p:sp>
      <p:sp>
        <p:nvSpPr>
          <p:cNvPr id="3" name="Content Placeholder 2"/>
          <p:cNvSpPr>
            <a:spLocks noGrp="1"/>
          </p:cNvSpPr>
          <p:nvPr>
            <p:ph sz="half" idx="1"/>
          </p:nvPr>
        </p:nvSpPr>
        <p:spPr/>
        <p:txBody>
          <a:bodyPr>
            <a:normAutofit/>
          </a:bodyPr>
          <a:lstStyle/>
          <a:p>
            <a:r>
              <a:rPr lang="en-US" dirty="0"/>
              <a:t>Please refer to TOR</a:t>
            </a:r>
          </a:p>
          <a:p>
            <a:endParaRPr lang="en-US" dirty="0"/>
          </a:p>
          <a:p>
            <a:endParaRPr lang="en-US" dirty="0"/>
          </a:p>
          <a:p>
            <a:endParaRPr lang="en-US" dirty="0"/>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68633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7</a:t>
            </a:fld>
            <a:endParaRPr lang="en-ZA" altLang="en-US" dirty="0"/>
          </a:p>
        </p:txBody>
      </p:sp>
      <p:sp>
        <p:nvSpPr>
          <p:cNvPr id="7" name="Title 1"/>
          <p:cNvSpPr txBox="1">
            <a:spLocks/>
          </p:cNvSpPr>
          <p:nvPr/>
        </p:nvSpPr>
        <p:spPr>
          <a:xfrm>
            <a:off x="478971" y="550863"/>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u="sng" dirty="0">
                <a:latin typeface="Arial" panose="020B0604020202020204" pitchFamily="34" charset="0"/>
                <a:cs typeface="Arial" panose="020B0604020202020204" pitchFamily="34" charset="0"/>
              </a:rPr>
              <a:t>THE BIDDING PROCESS</a:t>
            </a:r>
          </a:p>
        </p:txBody>
      </p:sp>
      <p:sp>
        <p:nvSpPr>
          <p:cNvPr id="8" name="Subtitle 2"/>
          <p:cNvSpPr txBox="1">
            <a:spLocks/>
          </p:cNvSpPr>
          <p:nvPr/>
        </p:nvSpPr>
        <p:spPr>
          <a:xfrm>
            <a:off x="478971" y="3030537"/>
            <a:ext cx="9144000" cy="33997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This bid is evaluated through a three (3) stage process</a:t>
            </a:r>
          </a:p>
          <a:p>
            <a:r>
              <a:rPr lang="en-US" b="1" u="sng" dirty="0"/>
              <a:t>Stage 1 – </a:t>
            </a:r>
            <a:r>
              <a:rPr lang="en-US" u="sng" dirty="0"/>
              <a:t>Compliance to Requirements including Mandatory </a:t>
            </a:r>
          </a:p>
          <a:p>
            <a:pPr marL="457200" marR="0">
              <a:lnSpc>
                <a:spcPct val="150000"/>
              </a:lnSpc>
              <a:spcBef>
                <a:spcPts val="0"/>
              </a:spcBef>
              <a:spcAft>
                <a:spcPts val="100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Step    1:         Administrative Requirements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50000"/>
              </a:lnSpc>
              <a:spcBef>
                <a:spcPts val="0"/>
              </a:spcBef>
              <a:spcAft>
                <a:spcPts val="1000"/>
              </a:spcAft>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Step    2:         Compliance to minimum system requirements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u="sng" dirty="0"/>
          </a:p>
          <a:p>
            <a:endParaRPr lang="en-US" dirty="0"/>
          </a:p>
          <a:p>
            <a:endParaRPr lang="en-US" dirty="0"/>
          </a:p>
        </p:txBody>
      </p:sp>
    </p:spTree>
    <p:extLst>
      <p:ext uri="{BB962C8B-B14F-4D97-AF65-F5344CB8AC3E}">
        <p14:creationId xmlns:p14="http://schemas.microsoft.com/office/powerpoint/2010/main" val="246196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8</a:t>
            </a:fld>
            <a:endParaRPr lang="en-ZA" altLang="en-US" dirty="0"/>
          </a:p>
        </p:txBody>
      </p:sp>
      <p:graphicFrame>
        <p:nvGraphicFramePr>
          <p:cNvPr id="11" name="Table 10"/>
          <p:cNvGraphicFramePr>
            <a:graphicFrameLocks noGrp="1"/>
          </p:cNvGraphicFramePr>
          <p:nvPr>
            <p:extLst>
              <p:ext uri="{D42A27DB-BD31-4B8C-83A1-F6EECF244321}">
                <p14:modId xmlns:p14="http://schemas.microsoft.com/office/powerpoint/2010/main" val="820679123"/>
              </p:ext>
            </p:extLst>
          </p:nvPr>
        </p:nvGraphicFramePr>
        <p:xfrm>
          <a:off x="260939" y="203825"/>
          <a:ext cx="9438232" cy="6152527"/>
        </p:xfrm>
        <a:graphic>
          <a:graphicData uri="http://schemas.openxmlformats.org/drawingml/2006/table">
            <a:tbl>
              <a:tblPr firstRow="1" firstCol="1" bandRow="1"/>
              <a:tblGrid>
                <a:gridCol w="6815216">
                  <a:extLst>
                    <a:ext uri="{9D8B030D-6E8A-4147-A177-3AD203B41FA5}">
                      <a16:colId xmlns:a16="http://schemas.microsoft.com/office/drawing/2014/main" val="3921572821"/>
                    </a:ext>
                  </a:extLst>
                </a:gridCol>
                <a:gridCol w="741106">
                  <a:extLst>
                    <a:ext uri="{9D8B030D-6E8A-4147-A177-3AD203B41FA5}">
                      <a16:colId xmlns:a16="http://schemas.microsoft.com/office/drawing/2014/main" val="2041708180"/>
                    </a:ext>
                  </a:extLst>
                </a:gridCol>
                <a:gridCol w="741106">
                  <a:extLst>
                    <a:ext uri="{9D8B030D-6E8A-4147-A177-3AD203B41FA5}">
                      <a16:colId xmlns:a16="http://schemas.microsoft.com/office/drawing/2014/main" val="2607716216"/>
                    </a:ext>
                  </a:extLst>
                </a:gridCol>
                <a:gridCol w="1140804">
                  <a:extLst>
                    <a:ext uri="{9D8B030D-6E8A-4147-A177-3AD203B41FA5}">
                      <a16:colId xmlns:a16="http://schemas.microsoft.com/office/drawing/2014/main" val="308759264"/>
                    </a:ext>
                  </a:extLst>
                </a:gridCol>
              </a:tblGrid>
              <a:tr h="384907">
                <a:tc gridSpan="4">
                  <a:txBody>
                    <a:bodyPr/>
                    <a:lstStyle/>
                    <a:p>
                      <a:pPr marL="0" marR="0">
                        <a:lnSpc>
                          <a:spcPct val="115000"/>
                        </a:lnSpc>
                        <a:spcBef>
                          <a:spcPts val="600"/>
                        </a:spcBef>
                        <a:spcAft>
                          <a:spcPts val="600"/>
                        </a:spcAft>
                      </a:pPr>
                      <a:r>
                        <a:rPr lang="en-US" sz="1400" b="1" u="sng" kern="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RETURNABLE DOCUMENT CHECKLIST TO QUALIFY FOR EVALUATION</a:t>
                      </a:r>
                      <a:endParaRPr lang="en-US" sz="1400" b="1" kern="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5546066"/>
                  </a:ext>
                </a:extLst>
              </a:tr>
              <a:tr h="1146351">
                <a:tc>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TABLE A: RE</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4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U</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b="1" spc="-3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M =</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b="1" spc="1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dato</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y</a:t>
                      </a: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en-US" sz="1400" i="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provide or meet below mandatory requirements will result in disqualification and the bid will not be considered for further evaluation).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nSpc>
                          <a:spcPct val="115000"/>
                        </a:lnSpc>
                        <a:spcBef>
                          <a:spcPts val="600"/>
                        </a:spcBef>
                        <a:spcAft>
                          <a:spcPts val="600"/>
                        </a:spcAft>
                      </a:pPr>
                      <a:r>
                        <a:rPr lang="en-US" sz="1400" b="1" spc="-5">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elope</a:t>
                      </a:r>
                      <a:r>
                        <a:rPr lang="en-US" sz="1400" b="1" spc="-5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4742657"/>
                  </a:ext>
                </a:extLst>
              </a:tr>
              <a:tr h="804080">
                <a:tc>
                  <a:txBody>
                    <a:bodyPr/>
                    <a:lstStyle/>
                    <a:p>
                      <a:pPr marL="0" marR="0" algn="just">
                        <a:lnSpc>
                          <a:spcPct val="150000"/>
                        </a:lnSpc>
                        <a:spcBef>
                          <a:spcPts val="600"/>
                        </a:spcBef>
                        <a:spcAft>
                          <a:spcPts val="600"/>
                        </a:spcAft>
                      </a:pP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ned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ocu</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nt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ation</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 1)</a:t>
                      </a:r>
                      <a:r>
                        <a:rPr lang="en-US" sz="1400" spc="2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ud</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g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he</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SB</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r>
                        <a:rPr lang="en-US" sz="1400" spc="1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3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a:t>
                      </a:r>
                      <a:r>
                        <a:rPr lang="en-US" sz="1400" spc="3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li</a:t>
                      </a: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cab</a:t>
                      </a:r>
                      <a:r>
                        <a:rPr lang="en-US" sz="1400" spc="-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a:t>
                      </a:r>
                      <a:r>
                        <a:rPr lang="en-US" sz="1400"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766605"/>
                  </a:ext>
                </a:extLst>
              </a:tr>
              <a:tr h="804080">
                <a:tc>
                  <a:txBody>
                    <a:bodyPr/>
                    <a:lstStyle/>
                    <a:p>
                      <a:pPr marL="0" marR="0" algn="just">
                        <a:lnSpc>
                          <a:spcPct val="150000"/>
                        </a:lnSpc>
                        <a:spcBef>
                          <a:spcPts val="600"/>
                        </a:spcBef>
                        <a:spcAft>
                          <a:spcPts val="600"/>
                        </a:spcAft>
                      </a:pPr>
                      <a:r>
                        <a:rPr lang="en-US"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Proof of Registration on the Government’s National Treasury Central Supplier Database (CSD). (MAAA)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956942"/>
                  </a:ext>
                </a:extLst>
              </a:tr>
              <a:tr h="804080">
                <a:tc>
                  <a:txBody>
                    <a:bodyPr/>
                    <a:lstStyle/>
                    <a:p>
                      <a:pPr marL="0" marR="0" algn="just">
                        <a:lnSpc>
                          <a:spcPct val="150000"/>
                        </a:lnSpc>
                        <a:spcBef>
                          <a:spcPts val="600"/>
                        </a:spcBef>
                        <a:spcAft>
                          <a:spcPts val="600"/>
                        </a:spcAft>
                      </a:pP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detailed breakdown of team composition and cost for the project must be attached in excel format (USB FORMAT)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051626"/>
                  </a:ext>
                </a:extLst>
              </a:tr>
              <a:tr h="394469">
                <a:tc>
                  <a:txBody>
                    <a:bodyPr/>
                    <a:lstStyle/>
                    <a:p>
                      <a:pPr marL="0" marR="0" algn="just">
                        <a:lnSpc>
                          <a:spcPct val="150000"/>
                        </a:lnSpc>
                        <a:spcBef>
                          <a:spcPts val="600"/>
                        </a:spcBef>
                        <a:spcAft>
                          <a:spcPts val="600"/>
                        </a:spcAft>
                      </a:pPr>
                      <a:r>
                        <a:rPr lang="en-US" sz="1400" b="1">
                          <a:effectLst/>
                          <a:latin typeface="Arial" panose="020B0604020202020204" pitchFamily="34" charset="0"/>
                          <a:ea typeface="Arial" panose="020B0604020202020204" pitchFamily="34" charset="0"/>
                          <a:cs typeface="Times New Roman" panose="02020603050405020304" pitchFamily="18" charset="0"/>
                        </a:rPr>
                        <a:t>RETURNABLE DOCUMENTS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3">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Envelope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792390"/>
                  </a:ext>
                </a:extLst>
              </a:tr>
              <a:tr h="1814560">
                <a:tc>
                  <a:txBody>
                    <a:bodyPr/>
                    <a:lstStyle/>
                    <a:p>
                      <a:pPr marL="0" marR="0" algn="just">
                        <a:lnSpc>
                          <a:spcPct val="115000"/>
                        </a:lnSpc>
                        <a:spcBef>
                          <a:spcPts val="600"/>
                        </a:spcBef>
                        <a:spcAft>
                          <a:spcPts val="600"/>
                        </a:spcAft>
                      </a:pPr>
                      <a:r>
                        <a:rPr lang="en-US" sz="1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B – BBEE Certificate (South African Companies) or, for companies that have less than R10 million turnover, a sworn affidavit is required. A copy of the template for this affidavit is available on the Department of Trade and Industry website https://</a:t>
                      </a:r>
                      <a:r>
                        <a:rPr lang="en-US" sz="1400" u="sng">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3"/>
                        </a:rPr>
                        <a:t>www.thedti.gov.za/gazette/Affidavit_EME.pdf </a:t>
                      </a:r>
                      <a:r>
                        <a:rPr lang="en-US" sz="14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(Failure to submit sworn affidavit will results in non-compliant on preference points system)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570014"/>
                  </a:ext>
                </a:extLst>
              </a:tr>
            </a:tbl>
          </a:graphicData>
        </a:graphic>
      </p:graphicFrame>
    </p:spTree>
    <p:extLst>
      <p:ext uri="{BB962C8B-B14F-4D97-AF65-F5344CB8AC3E}">
        <p14:creationId xmlns:p14="http://schemas.microsoft.com/office/powerpoint/2010/main" val="341880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1238250" y="0"/>
            <a:ext cx="7099300" cy="838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latin typeface="+mj-lt"/>
            </a:endParaRPr>
          </a:p>
        </p:txBody>
      </p:sp>
      <p:sp>
        <p:nvSpPr>
          <p:cNvPr id="6" name="Slide Number Placeholder 4"/>
          <p:cNvSpPr>
            <a:spLocks noGrp="1"/>
          </p:cNvSpPr>
          <p:nvPr>
            <p:ph type="sldNum" sz="quarter" idx="4294967295"/>
          </p:nvPr>
        </p:nvSpPr>
        <p:spPr>
          <a:xfrm>
            <a:off x="7099300" y="6356351"/>
            <a:ext cx="2311400" cy="365125"/>
          </a:xfrm>
          <a:prstGeom prst="rect">
            <a:avLst/>
          </a:prstGeom>
        </p:spPr>
        <p:txBody>
          <a:bodyPr/>
          <a:lstStyle/>
          <a:p>
            <a:fld id="{9606CA99-BDBE-4114-A376-B0F3ABB74991}" type="slidenum">
              <a:rPr lang="en-ZA" altLang="en-US" smtClean="0"/>
              <a:pPr/>
              <a:t>9</a:t>
            </a:fld>
            <a:endParaRPr lang="en-ZA" altLang="en-US" dirty="0"/>
          </a:p>
        </p:txBody>
      </p:sp>
      <p:sp>
        <p:nvSpPr>
          <p:cNvPr id="7" name="Title 1"/>
          <p:cNvSpPr txBox="1">
            <a:spLocks/>
          </p:cNvSpPr>
          <p:nvPr/>
        </p:nvSpPr>
        <p:spPr>
          <a:xfrm>
            <a:off x="266700" y="335757"/>
            <a:ext cx="9144000" cy="2387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u="sng"/>
              <a:t>Stage 2 – Evaluation of Bids against Specifications and Quality</a:t>
            </a:r>
            <a:br>
              <a:rPr lang="en-US" sz="3200"/>
            </a:br>
            <a:endParaRPr lang="en-US" sz="3200" dirty="0"/>
          </a:p>
        </p:txBody>
      </p:sp>
      <p:sp>
        <p:nvSpPr>
          <p:cNvPr id="8" name="Subtitle 2"/>
          <p:cNvSpPr txBox="1">
            <a:spLocks/>
          </p:cNvSpPr>
          <p:nvPr/>
        </p:nvSpPr>
        <p:spPr>
          <a:xfrm>
            <a:off x="266700" y="2815432"/>
            <a:ext cx="9144000" cy="16557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dirty="0"/>
              <a:t>Scores will be tabulated to 100 points. Respondents must </a:t>
            </a:r>
            <a:r>
              <a:rPr lang="en-US" b="1" dirty="0"/>
              <a:t>score 75</a:t>
            </a:r>
            <a:r>
              <a:rPr lang="en-US" dirty="0"/>
              <a:t> points and above to be assessed on their financial offer and preference score.</a:t>
            </a:r>
          </a:p>
        </p:txBody>
      </p:sp>
    </p:spTree>
    <p:extLst>
      <p:ext uri="{BB962C8B-B14F-4D97-AF65-F5344CB8AC3E}">
        <p14:creationId xmlns:p14="http://schemas.microsoft.com/office/powerpoint/2010/main" val="4045839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2604</TotalTime>
  <Words>1534</Words>
  <Application>Microsoft Office PowerPoint</Application>
  <PresentationFormat>A4 Paper (210x297 mm)</PresentationFormat>
  <Paragraphs>159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Symbol</vt:lpstr>
      <vt:lpstr>Office Theme</vt:lpstr>
      <vt:lpstr>NON - COMPUSORY BRIEFING SESSION</vt:lpstr>
      <vt:lpstr>PowerPoint Presentation</vt:lpstr>
      <vt:lpstr>PowerPoint Presentation</vt:lpstr>
      <vt:lpstr>SCOPE OF WORK/ TERMS OF REFERENCE (TOR)</vt:lpstr>
      <vt:lpstr>DELIVERABLES AS PER SCOPE OF WORK</vt:lpstr>
      <vt:lpstr>DELIVERABLES AS PER SCOPE OF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Award/Objective Criteria</vt:lpstr>
      <vt:lpstr>PowerPoint Presentation</vt:lpstr>
    </vt:vector>
  </TitlesOfParts>
  <Company>Environmental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Kgaamedi, Pertunia</cp:lastModifiedBy>
  <cp:revision>108</cp:revision>
  <cp:lastPrinted>2019-08-12T11:15:39Z</cp:lastPrinted>
  <dcterms:created xsi:type="dcterms:W3CDTF">2018-07-24T20:58:47Z</dcterms:created>
  <dcterms:modified xsi:type="dcterms:W3CDTF">2023-01-26T06:40:40Z</dcterms:modified>
</cp:coreProperties>
</file>